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66" r:id="rId3"/>
    <p:sldId id="262" r:id="rId4"/>
    <p:sldId id="267" r:id="rId5"/>
    <p:sldId id="268" r:id="rId6"/>
    <p:sldId id="263" r:id="rId7"/>
    <p:sldId id="269" r:id="rId8"/>
    <p:sldId id="270" r:id="rId9"/>
    <p:sldId id="271" r:id="rId10"/>
    <p:sldId id="272" r:id="rId11"/>
    <p:sldId id="273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74" r:id="rId24"/>
    <p:sldId id="275" r:id="rId25"/>
    <p:sldId id="276" r:id="rId26"/>
    <p:sldId id="277" r:id="rId27"/>
    <p:sldId id="278" r:id="rId28"/>
    <p:sldId id="279" r:id="rId29"/>
    <p:sldId id="291" r:id="rId30"/>
    <p:sldId id="257" r:id="rId31"/>
    <p:sldId id="25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54B026B-827E-BA4F-A8C3-896674FFF0CB}">
          <p14:sldIdLst>
            <p14:sldId id="256"/>
            <p14:sldId id="266"/>
            <p14:sldId id="262"/>
            <p14:sldId id="267"/>
          </p14:sldIdLst>
        </p14:section>
        <p14:section name="Untitled Section" id="{540453C8-57FD-8F44-B255-0164661DE758}">
          <p14:sldIdLst>
            <p14:sldId id="268"/>
            <p14:sldId id="263"/>
            <p14:sldId id="269"/>
            <p14:sldId id="270"/>
            <p14:sldId id="271"/>
            <p14:sldId id="272"/>
            <p14:sldId id="273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74"/>
            <p14:sldId id="275"/>
            <p14:sldId id="276"/>
            <p14:sldId id="277"/>
            <p14:sldId id="278"/>
            <p14:sldId id="279"/>
            <p14:sldId id="291"/>
            <p14:sldId id="257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139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238324-0AD6-3A4A-9802-1FAF97BCAC95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DDD17A-05A4-C543-B401-F89F374AA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98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DD17A-05A4-C543-B401-F89F374AAE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30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2DF66AD8-BC4A-4004-9882-414398D930CA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hH4J8CIBc7Q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528363"/>
            <a:ext cx="6477000" cy="1914144"/>
          </a:xfrm>
        </p:spPr>
        <p:txBody>
          <a:bodyPr/>
          <a:lstStyle/>
          <a:p>
            <a:pPr algn="ctr"/>
            <a:r>
              <a:rPr lang="en-US" dirty="0" smtClean="0"/>
              <a:t>Alma: The Beauty of Vienna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260471"/>
            <a:ext cx="6477000" cy="1174088"/>
          </a:xfrm>
        </p:spPr>
        <p:txBody>
          <a:bodyPr/>
          <a:lstStyle/>
          <a:p>
            <a:r>
              <a:rPr lang="en-US" dirty="0" smtClean="0"/>
              <a:t>By: Hannah Butterfield, Rachel Patel, Ricardo Martinez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02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Freud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Proposed the Oedipus Complex as the problem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364" y="1037230"/>
            <a:ext cx="3906549" cy="514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6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“Alma Problem”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half" idx="15"/>
          </p:nvPr>
        </p:nvSpPr>
        <p:spPr>
          <a:xfrm>
            <a:off x="4645151" y="3870959"/>
            <a:ext cx="3843755" cy="2366067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3400" dirty="0" smtClean="0"/>
              <a:t>“Whoever falls, should also be given a push!” - Nietzsche</a:t>
            </a:r>
            <a:endParaRPr lang="en-US" sz="3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20" y="1555233"/>
            <a:ext cx="4214040" cy="4945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226" y="1338263"/>
            <a:ext cx="4735309" cy="356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7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orbiddenmusicdotorg.files.wordpress.com/2014/06/f_3_schreker_031_e1.jpg?w=29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" r="5334"/>
          <a:stretch/>
        </p:blipFill>
        <p:spPr bwMode="auto">
          <a:xfrm>
            <a:off x="278404" y="1296537"/>
            <a:ext cx="2614921" cy="388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6979" y="518615"/>
            <a:ext cx="6223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After the Death of Mahler…</a:t>
            </a:r>
            <a:endParaRPr lang="en-US" sz="3200" dirty="0"/>
          </a:p>
        </p:txBody>
      </p:sp>
      <p:pic>
        <p:nvPicPr>
          <p:cNvPr id="1028" name="Picture 4" descr="http://www.alma-mahler.at/images/photogallerie_historisch/biographie/fraenk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253" y="2425986"/>
            <a:ext cx="2318130" cy="387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abc.es/Media/201204/15/paul-kammerer-4--229x22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" r="4391"/>
          <a:stretch/>
        </p:blipFill>
        <p:spPr bwMode="auto">
          <a:xfrm>
            <a:off x="5641312" y="1787857"/>
            <a:ext cx="3270676" cy="339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0126" y="5418161"/>
            <a:ext cx="2958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Franz </a:t>
            </a:r>
            <a:r>
              <a:rPr lang="en-US" sz="2000" dirty="0" err="1" smtClean="0"/>
              <a:t>Schreker</a:t>
            </a:r>
            <a:r>
              <a:rPr lang="en-US" sz="2000" dirty="0"/>
              <a:t> </a:t>
            </a:r>
            <a:r>
              <a:rPr lang="en-US" sz="2000" dirty="0" smtClean="0"/>
              <a:t>(Composer)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893326" y="1907525"/>
            <a:ext cx="2747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Joseph </a:t>
            </a:r>
            <a:r>
              <a:rPr lang="en-US" sz="2000" dirty="0" err="1" smtClean="0"/>
              <a:t>Fraenkel</a:t>
            </a:r>
            <a:r>
              <a:rPr lang="en-US" sz="2000" dirty="0" smtClean="0"/>
              <a:t> (Doctor)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641312" y="5418161"/>
            <a:ext cx="3270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Paul </a:t>
            </a:r>
            <a:r>
              <a:rPr lang="en-US" sz="2000" dirty="0" err="1" smtClean="0"/>
              <a:t>Kammerer</a:t>
            </a:r>
            <a:r>
              <a:rPr lang="en-US" sz="2000" dirty="0" smtClean="0"/>
              <a:t> (Biologist)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2523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20" y="52317"/>
            <a:ext cx="7096837" cy="1162050"/>
          </a:xfrm>
        </p:spPr>
        <p:txBody>
          <a:bodyPr/>
          <a:lstStyle/>
          <a:p>
            <a:r>
              <a:rPr lang="en-US" dirty="0" smtClean="0"/>
              <a:t>Oskar Kokoschka (1912 – 1915)</a:t>
            </a:r>
            <a:endParaRPr lang="en-US" dirty="0"/>
          </a:p>
        </p:txBody>
      </p:sp>
      <p:pic>
        <p:nvPicPr>
          <p:cNvPr id="2050" name="Picture 2" descr="https://encrypted-tbn0.gstatic.com/images?q=tbn:ANd9GcQYXhWxZdjRhC7FTWuID1cpFA73iXXgSqyf5Sk8_clDMFJhFljon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99" y="1735051"/>
            <a:ext cx="3215422" cy="425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35522" y="2292824"/>
            <a:ext cx="42171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“How beautiful she was, how seductive behind her mourning veil! I was bewitched by her!” </a:t>
            </a:r>
            <a:r>
              <a:rPr lang="en-US" sz="2400" i="1" dirty="0" smtClean="0"/>
              <a:t>(Kokoschka, 1912)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90667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373"/>
            <a:ext cx="4244454" cy="1162050"/>
          </a:xfrm>
        </p:spPr>
        <p:txBody>
          <a:bodyPr/>
          <a:lstStyle/>
          <a:p>
            <a:r>
              <a:rPr lang="en-US" dirty="0" smtClean="0"/>
              <a:t>Jealousy and Love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44705" y="1633025"/>
            <a:ext cx="361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Arguments included his jealousy over Gustav Mahler… </a:t>
            </a:r>
            <a:endParaRPr lang="en-US" sz="2000" dirty="0"/>
          </a:p>
        </p:txBody>
      </p:sp>
      <p:pic>
        <p:nvPicPr>
          <p:cNvPr id="3074" name="Picture 2" descr="https://s-media-cache-ak0.pinimg.com/736x/d1/ff/4c/d1ff4cd507ae62e204ffc7cd9f85268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19" y="1385384"/>
            <a:ext cx="3704514" cy="417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omifacsimiles.com/brochures/images/81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441" y="3508399"/>
            <a:ext cx="5676900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8338" y="5589519"/>
            <a:ext cx="2667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Double Portrait Oskar Kokoschka and Alma Mahler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67535" y="3098042"/>
            <a:ext cx="4230806" cy="372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Mahler’s 9</a:t>
            </a:r>
            <a:r>
              <a:rPr lang="en-US" baseline="30000" dirty="0" smtClean="0"/>
              <a:t>th</a:t>
            </a:r>
            <a:r>
              <a:rPr lang="en-US" dirty="0" smtClean="0"/>
              <a:t> Symphony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60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121" y="122828"/>
            <a:ext cx="4353636" cy="873173"/>
          </a:xfrm>
        </p:spPr>
        <p:txBody>
          <a:bodyPr/>
          <a:lstStyle/>
          <a:p>
            <a:r>
              <a:rPr lang="en-US" dirty="0" smtClean="0"/>
              <a:t>Oskar and Alma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3121" y="6216555"/>
            <a:ext cx="3957853" cy="641445"/>
          </a:xfrm>
        </p:spPr>
        <p:txBody>
          <a:bodyPr/>
          <a:lstStyle/>
          <a:p>
            <a:r>
              <a:rPr lang="en-US" dirty="0" smtClean="0"/>
              <a:t>Alma Mahler and Oskar Kokoschka </a:t>
            </a:r>
            <a:endParaRPr lang="en-US" dirty="0"/>
          </a:p>
        </p:txBody>
      </p:sp>
      <p:pic>
        <p:nvPicPr>
          <p:cNvPr id="4098" name="Picture 2" descr="http://www.leopoldmuseum.org/media/image/800/98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15" y="1271267"/>
            <a:ext cx="3456865" cy="48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-media-cache-ak0.pinimg.com/736x/18/c3/a1/18c3a112003a68a9b070baba8091993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756" y="477942"/>
            <a:ext cx="2928819" cy="498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22376" y="5663821"/>
            <a:ext cx="2620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Nudes (1913)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10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6367" y="150125"/>
            <a:ext cx="6168788" cy="927764"/>
          </a:xfrm>
        </p:spPr>
        <p:txBody>
          <a:bodyPr/>
          <a:lstStyle/>
          <a:p>
            <a:r>
              <a:rPr lang="en-US" dirty="0" smtClean="0"/>
              <a:t>“Bride of the Wind” 1913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8411" y="2329005"/>
            <a:ext cx="3304629" cy="2163171"/>
          </a:xfrm>
        </p:spPr>
        <p:txBody>
          <a:bodyPr/>
          <a:lstStyle/>
          <a:p>
            <a:r>
              <a:rPr lang="en-US" sz="3200" i="1" dirty="0"/>
              <a:t>"In my Bride of the Wind, we are united for eternity</a:t>
            </a:r>
            <a:r>
              <a:rPr lang="en-US" sz="3200" i="1" dirty="0" smtClean="0"/>
              <a:t>.“ </a:t>
            </a:r>
          </a:p>
          <a:p>
            <a:r>
              <a:rPr lang="en-US" dirty="0" smtClean="0"/>
              <a:t>(Kokoschka)</a:t>
            </a:r>
            <a:endParaRPr lang="en-US" sz="1400" dirty="0"/>
          </a:p>
        </p:txBody>
      </p:sp>
      <p:sp>
        <p:nvSpPr>
          <p:cNvPr id="5" name="AutoShape 2" descr="data:image/jpeg;base64,/9j/4AAQSkZJRgABAQAAAQABAAD/2wCEAAkGBxQTEhUUExQWFhUWFxoYGRcYGBweGhwfHR8cHRsdHRwcHCggHhwlHxoeITIjJSkrMC4uGh8zODMsNygtLisBCgoKDg0OGxAQGzQmICQvLC0sLCw0LCwsNCwsLCwsLCw0LywsLCw0LCwsLCwsLCwsLCwsLCwsLCwsLCwsLCwsLP/AABEIAMwA9wMBIgACEQEDEQH/xAAcAAACAgMBAQAAAAAAAAAAAAAEBQMGAAECBwj/xABCEAACAQIEAwYDBgUDAwIHAAABAhEDIQAEEjEFQVEGEyJhcYEykbFCUqHB0fAUI2Jy4QeC8SQzkhVDFheDorLC0v/EABkBAAMBAQEAAAAAAAAAAAAAAAECAwAEBf/EACoRAAICAgIBAgQHAQAAAAAAAAABAhESIQMxQRNRImFxkQRCgaGxwfAy/9oADAMBAAIRAxEAPwCs8NzdUi9WpH97frjfEOLVAYFRx08TfrgVa2kW54Cqpq354yykzlS9wujxCqRPfVP/ADb9cYuacjxVHn+42/HCvN1SgCqcC0alXcXGLWo6obFvY1rcRjdmkeZ/ZxxVzkCS58gTvhYqam5z54dcN4U1WEVS29gN+voMSb8jUQZXParFiOok4KNQAbxgipwJUvquDBU/kcC1aWm+/wCWOiHFKuibkm9A2ZfTeSR0OOMjRLEu0xy/xjullqtdtFKm1XTBOhSecXjzwZlX8KqbNebbRbnjnmt0h7aQ57PnQWaBMFb8pEH8D+OBeKJDapmd7fu+J8jV8BjrH798TZ2nNIMLkTq8r7//AHDHVGKikn9Dmcm2IqrQDiCIEjElTxD3xorNsLJWx0clDAxG0jBVQYHqjGlGgxdkKEzAvh7w7KaFLtvyHIf5wBwmhL+XPDTilbSsDnb5/v6YMYpRyZpO3iB5vPP9nfaeV8dZR67GVHhUDlCj/PpjjhuW1uBveT6YsWezaUkP/iqjmdyT0UW9ZHtyzk7H60irZsVTBNoJBtGo+fy5YIy2WYoH5fTBWRrF1bXcG5/x0wfSpaFKbwYOHimK2BmlAviM774MLgeHeMCuwn4Tiz6JpERXElMdcYFHLGwhwlBJCMaL4zGwJxqZjgnGYm0DnjCmA0EhxmJQgxmCARUanXEqjniLLISpIHvhpkqKgB3+HkOv+MU/DRV5vwPN+BVmsnOnw25n8/PB2Q4YwEBT1+e2CKmuq4Y2UHwL6x89vfFh4fR7sd5VIXpqMe/ruI8sVg3l6kUK3qgLO9l1RQblpGoj5beu2CBnqeVRlTxVmECNlXeZ6k/h64XcV49UqsRTgCwB5x5dBfAa5AKC1RiC3MH9eWOacsdvz+45H/Gmo4O+klierHb2GC6uUV0AM6tpBknfl741k8zRQQmX1EkgsWeD+Om2MpcULMQqU6ekXJJv5CJJ/fljblVuhWq6D+BZL+FBqfCoEEc6ljaNx+W+KtnK7VK+tvMk2F9+VuWLhXy6vBcke8D5HbAmbyVMoUB8LEnznrOKyhikkKp+4t4SSW0/ZjbBGZPxBf3a4x1wvhVQToDNymPbfY47FAprJU8wZHscRnN6SCl5E2kQfXHIUbjHNMlHZGF0JE9YOJaJx0xqVCu0c1NsQCjNzgs07wNsZVbpgTjvZk/YI4aQmppgbRHXHPEjqBjqD8v+cCoeZwUjqILDUBymP2MLdxoPTs64XU0PIMjpG5gwMAnMPUMNJgxHnz+mCwlO8agZkeQmfwxPSZFJIWSTMnEvScnY2aRGwKgL9MH0RC73tbA1SqNWtonle3TE2QIeogOxm3WFJ/LFKrXkTsIfgdZlNRQI3jUuqOumZj16jAWoiVZb4tPDuIqKeskzoBkTuZud5JueknENfKUq9QstkZVuPsuDcGOoOEuouT6Q7j4RXqcYlEDHFSnpYqeRI+WMUYfROjbLjFGMXGwCeUDCymkFROhjgmcG0qFIU2epWVYBhIJdiJtGwB2k4UZvOiVWmIt4pM38rC2Fu9jqDQSDG9sZgGi8tvON4GRmqO9ASmJ2Am3P/k/niGlU7y5mS0ADkI2AwvOZapbkIiNhYYdcOpFADMGN+Y6xPOLD1wYLwNI6oOykwLqPUD1jAOYLtd2JbmT+422jDxc/qBQC0QAGiB9WPmT7YAdFk6zp02P79sdDpqrJq0cZcaVkCWIhR9J6ifpiLLZQ1qrLVaAASb3JAmJ6k2tt544zHGwpmnROkWDsCJ9BFvTDzg+RphadciNRDKSfxAuTseXudsQ5WpPJFYRfRrOUzu7BaWgDuxAm5i8agsAQB0PsNlc8XqJSpgBmsvh9fKw3viTtfWD2pinrb4jpJMRzLR0EAD54X9neCsr6zLmRMdfITc8/IX2wVKVVf6iygvP2PReH9mEUfzCXqG/p1gDG8xwunPiuOVo2628sKKvaOrSU0qFFqZJ+IodTHqWIgm3X8MRZbKZlkOpl7wmYdqhInkfDA9rYD5DYvwiw0mQAAMbdDA8gMaNUNZgpnkwAP+cIMk1fVpqUSouC8rM8iNLGV/HAHFc/WoOsgaCYG5v5nrzjzHXAUm/dApo77T9itZNWhUhmN0J+18rTim5N2RzTqAgrIx6NwnjQqjQwBvAjcGeflH54X9vuAqWp1GI1atLSYLKJ3IAki1+mEzlCex6UolY1jpjaFYnDbIU0JChNQNtQG3v/AJwbmsmkDwhP7zpB9mufIjFvVvbJY0Vqqoaw+fliDY9BhpV4EzXpMrmdkcH8DgXLZFmcqfBpPi1A/QCZxlJBohWcT08azeTZDCujCd9sTZThVVjyGDlQHE3lMmKtWlTOzOAfTni0cVZKPc0QBrDDTAGwC029AZkz0wq4CRTqEm5VgQekSDfznEnaRC9TvWPiqctgFERHuWxPL4nQySqgVaujLuAd2UfjG3WI9rYJ7PNULlKazqEnkBp2Yn7Ivf1GEXE8wwCopsWBP+2NP4nDLspxB1qv3atUbRp3hOR1MdiBEe56YeLT43xvyzNO1IcZuo4LKp71mlSBRXuzI+yT4iQYIIHLCtMqq/8AdJBBgot29zsvvfyw84ln82ACuYpDVuFZWI6abSJFue/phGpZ3h2LMY8UySepODDiUdLSMpJ99mZrO01hVpaYvMyxtaSf39MCtxU6Y0gDy3Y+bE7eQttiDPqQ5BgtJki4/fLAlS2+EmknoeLO8zXJiR5/L9/jiKiLE9cbcGJPM7c4xtb+Q54GvJnZNkksT1xmJEeBb2xmFFdi/IkaNQF9QEe04Lywaq4QmOpHIcz+zgWgQlPz3xzlqj6SOTEeHrGwPMjy2+eKTVUgxpu2WsUQtIrT/lIRDVTDVagPIG2kHyjltzSVMmr1+6DHRILk72UE/iSMPYWlSFSu/i8yOfJR1xVsxxYE1WT4ncAdQiqLT5kmfQ4h0zs1ir+w44zU73TQpiNTAmBcKtgAItAJPmSBhnmO9JLPoWmB4acyYAAVYFgotz+uK/wKm4YgU6lWqw8Xi0qgnYkix2nbpB5ts7RqqYqUgi7mpR0Ot7HUSsg35geU4nVoTJpi1Mu9VybsxM79dgOZPLDzhXDVp03NcQ7AEhKhGkLO7QbbEx+PLrh+VpUAWVidUXb4tp+IfZIjAHE6pqMUkFEBd4IA0gajflYXPoMPlmtsCUUutkT9oqXe6mLimvwqJLuTFg0eH1iYFr4G/wDVs1Uc9wAk9KYLRvAtePO+LFn+GJQCu9NNdREDSJamNI/lpvAF5YXJjrcarwurUpmoytpBtpXxQDMkQCLSLkjnYSAkXCOgtyaOuGcfqgaMwGJAH8xdJuImRKwTvAwl7W8TOY0U6SliGmdMEbiNza84Y1eFNqWt4ldRpBqNDQLRHLrysffE54e9XdhSWTqcXk+YF79T88W9RS6ZBpp7OexnBydeonSgEOfvWP5N8xgztCr5geLVpULG+1rseYxzqrOFo0z3dFNIlVMkAjWT4rkg7zuSbxi4Uez7KqaGKyDN9UTtY7/84aclJ2wKPsVGtxunRgIJIiRICg89/oMazna5WUhwCIaJ68pjb1xJ2u4bTVVIVQ6wDAgMp2geUbcoI5glXkuzNKrS1d9oq3IRgNBH2QftAnefFbljKKxtsFO6RFkAHvKgzYgmZ8uuGPE3qaCYV4FybPA+v7jFTGWmdIKsrEMAYIYGCCPI8sEZbiNVQEcc45j5HnhsaEGFHMUnXS9OL/dUfNowx4rmhRQKGDMw8KIdR9tMyBgLL5tIPh38pm2+/wBB8sdpnKi/9mip/qKjVB8/fY9cWcfhAnsFytRlQkrp5nXMnyjl74JGUr1z3iq1TlqtHz2A9MTZ3iddwFqIAsc1H4Haf3GOhxDSCQTMfEWvHSYso6DG9J0ByVi3Mdm6zH+bFNQbnUCY5gAHnhlkqUTSpxQprJf71t9TdfK0YGdtUNUYjmpF2jkReB64JyOdyyzT1Moax1qCD7iIxGdwi67Hi1Jq+hUFBYkTF7ncicbXiKU/h8VRpE/c9P6vpgLiOWqtUYJC0i0LBM6et73EW643RyCjdj+fzxS21pfcFJds6FdV5X89/wB/u+Iw5YzsObR7fsf5wbRyCtsPef1wDXomQvKf3+/LE5QcexlJPo1Mi8k+u3QYlpsIgDf/AI+VsE5CgymT8jiepSWfh/LBwckbNIhoUNW5AA3PIbxvaTjMSrRF58vS2MwuDNmhVlMo1VbRYj8Tb6H5Ye5HhkP4RqKixJgD7zH9+XTAHZqqCHHTTf8A8hH1x1mM+wrIikwGUkA7kEG/UAfnhJNu6KqNUL+1+X01FY/bGr8uXoDiCnlFpoqf+68VGPQESqbfFFyeVumLR214PHd1ZLIZIn7JJ1QfIhremFmWcsAQoJCw55wDKsR5RpnoRiaWlZbkrNpDvguZWll3MBdUMZvG4W5lmJ0lr8hy2xqpxvvGFLu9FN7Si+JW+zqJMlombW9LkLhucioYnwCFAA8NgZ32gEX8sWbO5En+fSpmZ1HQBaxJKqzXkwYmZwWt0LGqTKrxrVRCCadZWEqps67GdRukyYvG9rYEy9eq1LutZZnIhRHxcgDvuRuY64uOa4ZRdQ3dko6jSo+KwgC/wKN/YRIBxUqAShm6iqx0Ug2ktGok0wLRz1Py6TtjRSv5gkj0PhWRptRFWp4y7mopa5UXMeZgR/tw4pZ0NOlQVVwCOWwIM9YMHznFC7Lcbq0y6IhdC+tFH2OTxaykX9WPXFrTiYIYrBDQb7SYF45WJI3wrjUnYV0FZzh1JqkMJ12UHcQJJHQyTfzGB8twGjSVhpOkX3O3WJ3jEuczSjMJJAOjwruZuWv5Drvg7LvIqamlmBgRA9sLFuv4/wB9QumJayUVVwikWgEkmV3NuVxh/lc00kKNSqFHr6YA/hVYAsDYFWA3kCJ99/fDTLx3awdo1Hy+H9Plh1FW35FdpCHi/Du/10xCwWKP0kaojn+4xQMi70sxUoZlCuoFCJsLSI6iIIPSw3t6PTGkBjsWcDztA+uF/aXKLXppU0jvKRUhjaQDcFt9Ikn2ODJpP5P+QR7PO8pGXrlGUtTGqYPOTBB32hTHSemD+O8VpIganSNSoV2ZCI38Tah9LGLRybL2aZG1sV16tYAgrpaZv1mT/wA37fLqGosxgajT6/FdQQTcSDjOUuOag/IVFTTl7HnacRawqoQvUdfa3/GG+QBEMlSR+H4W/DFp41wWg9OswhDTBLLEQdxYQCDyIj64qnEOzzUqS1aLl6dS07EMd1KiYNotjqUqIzhXn7Dj+NbSQx2+RwtddZGuFQXCHdj1InboMJly8aQxbTH2T+m2HtHIoF10oIPPnP8AVN8Gre1QlUbNUzYyeu+NoR0Eef64ia2+Iy+KRSRNh6opFjB6H8sC5qkwOIVqHBK1jG+DJWZaIaVcrtvggZgN8QHqMaIB3+eImoGbGRibg0NaYYCDtfGMBgZKBmemCZ98FS9xWjdLGY5BjGY1hSFPZ9yBVAHINPoTH1xzkaZqVlUC7tB9Cb+mN9lKku6ttUpkAee/0Bwx4IoXMEj7B/Afqfpjz5TxTZ2pW6GPbvOEsKS2poAY+8Tt7C59SemKnQrsNJ1QQQZHl+Xli88X4eK6s7+AqPiMWnkff6nHnWWpFdSndZEdIOLKklQrTttlmXOypq01AZY1qJuCbEeUgbbEYYZDjzgL3MIBuAxBgxYgki0WtzPU4qWWzBS/7vY+x/TFs7IUwxZyFiCo1ERytf13xlTWwWxm/GRVADqAxgWcsTHL4Zj3M9MQV+zfeAVKKFmYDWhdSymZN5uLEdY5b4nzYzVJwzZegq38SkswEXglRPLlsOeLLw3NCrpdkptS6MAZPWANIHmMCLUWmhnb0xRU4DpTXk3gGFelVUESN0fUvhYHawnqMdcOoIFirQSnWkww0ikVklpK2Gkbbnbzh7mch3ilKSLTZhpV0LxaIBXVBi2/4YUNlcwzFKikG+mojBlkCb6Rq+aYM7v6hXyCuHdmkjVUdq7i4LkqFgDYAgkggDczgugqxfUvkSSAeYuZHzwGaj0QQ381aYBdYiooIEnw2IEwRAMA+mCcpnKLm12ImJ8UdY3YcpWfbEFLXuFxaew+nUHeSbAi/Q+nnfBnCwCCOrkx5dMJhlgZlldT96d55gHr1wzyOXUgaSaTgkFJlGPVSbwQJsfacBTtdDSj+pDxqKaFiLBSwA/pEwMVxOIgilSPxO0EETIBBYH1XUelsWHtBmNdIstkIKgkXk2GKFnc2tDMmuwJVZRAOuklo+ag+vrhXDPF/MVfDY+43mCvjNmACoPIAifm0+wwO1QPSNOAWYob/eUgj8eeORlGf+ZUuxAMegF8ZSp6nUCxLAeknf8APHZyNOkvByxm4sC4hlP5lWJM1IbfSQEQne3xEH2wX2by/wD0tdaw0BhubeFlGknziTyucTcQr94aaCSrVJZvtaE8UGPvGBblOJeI8SRXuoaqZ0Kx8KgT4j577XO204m+ZtrFd2WcMVUjzHN+BmQmSjcjv5j8D74MydUq1jBPTYjA/a6uTVSqFvURWcREteYv0AjHWRqqVDDb/Efli0Lb2TlVaDqrz5YgiMcitfcfPG1rqOd+mLqXzJU/Y7U9cdKbSNsbyOSqZqqtGiAWPivtzuZ2Agm/OPTDrjfZl8pSV2YVFLFHZSTDyd5uQYMGBtFrDCeqroODqxLqtjoHHFQqFLE2HTE9GkCAQQQQL4ouRCUcCr5e+OpnHZy/P6HHDQMSbCiRcZjlTjMYImzOaFPMrUU21hjHMfaI8iJgdLYtWT7ui71XI0rcf1QDoA9Tf3xS+IpYGLiLYafx85MIVurKuqd1F1HyBHsMcfLwuTrx5OpSrZZOK5otQAe2sIGjnA1tA+XvGKlxilprs0RrvHQkAwfr74cVXD/wpYeHSCb2uwRvlb5RywZxyiKuWq1WHjpurCBydtBBPTb0023xSc0pUFRbX++pSXcFJB6W98XDhI/6VNI1EuQyxewVjt/SJk/dIxUMvl7lSCPiH5j8sXf/AE5zOjO0FOxkH10uAY9WF/LG8A8no3C6bDLoGMtYgtvI2BI6QRPTAHElZVVsuBDgsqSFBIMMs6WAMkC8XJwTXzq0z3QNn+EdDz+o+YGECNXXMmiDKN/M0HqBpYDpsLc/CespPSv2Hit17hNDidWtVULlSvhCFmqToWfGYAGmdi52GBKWQZ84airXAaytTD0kKwNqkLKkiQq72tGG1HOv3C0a9AVqlQK+iYHwyQ1vFDAiIJi5GB+JcNrtDu5ooLFFMCI/7akjWzOYW0CLwMbvZtp0yChwalqqszM9PUToLlkDDe2ztqBuZiBEYR0eEZhSUpUe8y7Q1J9SRy5MwYCegi1rRgztTRXL5Jio8bmmlj4RcFzMgBYUgHznnjMmhXL/AMRmHQVK+kUw4+GmoI1KPsM4l5sICz5bFqzOSdAXBaWdWsy5hNKx9qoGMmLz3kgQJ8VzBtucHnjNei7AFWphoAJvPigwZ0yQY6npOFC5mpLqaQRFJrK1PTDqATU8SLAMEgW20iIF2ucr0hWq03upYLF2AJJDRF1AkjoNF4knAW9M30HC8SOY0UwhRaEuwP2uUjkbtOKzxzs2RlquYqVDrqVB3ajZUJIiDaTE/wC0YN4Fx0Uv5VUSWBSm3NiCYVo8oE7GMF8U4kndQymqKPwqqykgC9RtoBnad/lSHE1pEpzvYhp9qCEFOB3i6QSNrzy8gAPc4mo8TCVKS/FUeotpjZgfmcKclwepWrNVTxs0s1vBq5D+lRtJiJ25EjNcESmyvVr681qkLTaFpQefl6n/AG7nDJNOl2Tpd+Cz1ckaD1szXJ0y+lRtAJAA8zb11YM7I8GDVHq1ghzL/EpIPcKb6DyDxcxGwHLEPaTjdNUyesgd4yuQTsYDD1UMVPywz4NQFBqjoSyV1BhjPikmZJ2iBcnbzwsFrX0Kze9nnPHqVP8AimpyyUGcaajofChjxRY6RuBItjir2fFKp3bUHfu28aIzBqgmJVlBhSSCLCR0m/pC8Pp5io/8Siu2nw2XSRctcqTrBk25fhG/DEbu6lCrqKjcmYiyqSFW2kxBFoXpiuLYia8i7JcAyDUVrUqZJZRCsQ0TuCPvidpthdxXJ5OlBdaa8wCNDHlBVSCRvv08sWbIUPFUBpqGcXWNIqdb82G4PmeRMVvO8OpuGeuqhVJh6lQIsG4klhB5EEcjhoTaTTX3Bycau0/toZ8L4HSoaqyNqLEqVpvpAUm4mJMeZi3PHfFO0FKvSehUMlpWVAZmgggwu1QESVHNbWNgOFZ7KBiED6UIDOKqGgTEwHNUKxgEnnbywRV47k2zP8o6CiQWSlKkknaIPIXIgzbrhG8mFJo8tz+TenUNNiUIN1ax9xvF98G8JcqTTI5alP1jr/nHoua4Tlc5qqLVpO3NqgKuBsZmIUAA26eZxXMrwilTrprfXlg4BqgQI+0J6TzBFrjAi8ZBkrQvNjvGO2AN4xec+2VotUelS1UWC94sBhp5MgOyjcje5I5AVniOQpwKlIhqZMf2n13gxbFo8qk9E5cTitibXjMEd3jMCbxYqVleo0Wqm0SL36fLBD5ZloVAREMrAcrSD+BxzwPUtTVYKLX522Hnti2poYaiLEEMPI858jBwYceUbGlOnRVe9b+HQgkQXpz0mGH1OLFwfOpUoNqAh0ZGU9SdQO0yGAI9BisLRIqNRbZjAvA1A+Ej12/3DGcLqPQfxWUsAwPKRIPv+uOPki9+6OmDX3JKqEMJEFbHz/e+GfZipozVI7GKhB/+m/53xzn6EnWNogx+BH09xha9WCGUwwNiN7z+RjBjLKNiPTPVMzRVmpkGSS6yOpBPtDKDPlgPiPGKdCtl6zA6CrK5G6htL6gvOGBkDkTiv8C40wZdUeNzVBnmC4ce5+mGOe4Q9YvAbRSqGNMF2Gm6Ip3JhIJgCTvtjSn8dIoo/DsdccpVagWspFOiF1jMd4FhSJDK1N9ZJU7ACdpvibs9n6T0DpetWgkAVEuxj4hyAP3iTvc4rK5yiq06XdVHFI/9uq+qDJJ/psegi8dQHmZy1VsvrqVBSLeLSLBVtabXjc/hecD1cI29IDipOkA8RzCs5JYVqsmAE1LTPIKH3bnqZZNvhGKjxTPVqrGpWqOzUlgLrAMzuIQKT/5HpHN3kaiVqgFBVSlTnXmXMMT0pSfCb/Fv064I4zwFa1Kcq9KlTpxqqs3dgmbBWMXt8XOLSL4aMtXIDjukL6fF2RSG1M1MSE7ym6iAVBEohAIb4Yg6bbgCvUeLqah734ZOplAUaiQRYQD4r2gmZmcFZjgdXvVR2B16m7xagcu0AjxbySQLjnInBvAcnTp0EemsVvEHZviUyQQJ+G37k4MVrfYvJJJ6BcpxIyKjwtKkYSko7vWw+/EMFHrJ97rOL9q6jVUqIyIUBUCmAqwdxpG/vg7NZTSSTDarkklp6zqJvOFlXKUwwKoqwQwI2ttbaJ8sNl4JJo5q8fq1l0MpVWIutMeK55hZuVjfkcWTJ8GzTp4KApAgR3p0MesJBf5jmMc8Iz1ZKmrvGMnxGoOu4EAaRAEAc/UjD7KcQGZdaQkLI1MI1NZmmeoj2kYZXVgbXVFT4nwWqKgGZrLKwEIl12JI5NIPQHn5TduB5tqKrlsy6d3Uj+HzAJNM6jamWtDg2vF7cwTSWzampUq7kVGSmBJgKxAj5Ti/ZLiFFsmHIFQPpLKwBCVIuNNxYSPOAcBLGtj3fY0y+cCllqyGVtJKAxbZgdwY5mIt1skzfapMq5pldNIvqepBMD7WhVGx3tMSd9sCVNNKqcxL1KTUzppl5IeYCwSTpiY3AExsMIe3jislCoEAXxpU0gwHsRMCYMEg/nE0nydaBFBvGO33fnusqCokjvWuzXgaEEwYMib22BIwpzvZvNAd9Upd8hGq4JNhuym/7M4G4BxPKU3pactU75XT+brkgyNRjmN7RscXfjefqUn71S4A+KPsnz9eR6jASbVgbo85fiWsjUs6BAEABYtAGwjBmX4rV+FSFXfQBAJH3jIc26m14AnFt4rwlM9T71NNOvE61HhqDl3i9f6he3titUey2bJI7m94KspB9Lz88BxYU4voMyXG9AIWiodoWQ7hYBt4dVjeC07fLFgy3C1zFAtmGqG2mkGcxIG4XpufkOmKtRyq0/EQTUU/9vSQQdoYHbf1NsWvhCBq1P8AiVR3iBTIHd002LEHwxcSfIAcsI2kZWxR2Q4lP8tjcKI8wLEEbTYGec+WGr8KdKnggpVUvonbyjzmR7dMVTO/yM5UVDZKz6YO4kjf0H4nFv7N8PpVqdfM16kVNQVXn4BFifKZH+yOd0unkVu1iI6tCGj9xjMMeLQ0PENqZKkba1N9uu/vjMXyTOd2mVWgAQCMdjPPTrATKMu3764A4TW8Wk89vXBPE1IKsL2IOLKTx0TxqVMZ5/hi1UBWCY8J/wD1P7scKMue8XQ/xqNN92HIGb6gfp64Z8L4uE3+E7g8jbbHXEKVF21DnzuCPKQb4HKoz2tMaMnFUwThNYH+U5M3Ann5euJP/R3dahRdRUTHOVI1BRzOk6o6DGHIB4CEh5kHc9BJ3jYTyww4FxWbkwbao68mHnjklDH9S8JqWwrIZBHymXZSNalzqnYEsRPlfFh4DmXqBkYMD8IvGrc2PUAhTHTzxRWrVMrmWFKGVjrC20sPECsjaASLeU7Yiz3H6tTwINA3AQkRPVp39IGJqLys6JuOOJ6JxKjQy5B06qrfBTUXMRsPui0sbX6nFL7UZ7NsniXwDcLGkesGWAt5W5YMoUjTCqrPVq1AJbUS7m5+I30i8DpPusq06zNUBVjoEuhnwgwNt4uPnjocF1Vs5otoRcFz2apNrpsQrtBBgqx522xfKnD6mbo00qSAajVXPKUGhEHzLc+Xliv5Xh4QU4Ahn1AdBE+3/GLvQ7QUqPc5anTapWqUTWDEwqs19JG4/wC2LevniTilsdNy0U7P0VSpJfWinRrVhbULTGxBEcsQcU4oUaSV1kANaNUXDH8d98H9q8rQrD+IyyQxvVpxDIfveakggnqD7KHyDZlECDUV+G4kDmrc7bg7QOWDi1LIVJSVAebz+sEC88gNweh5HAS5p0aHFgZvYg7kRj0vJ9nampTWWki2J1MCbRcbrtzwh7c8ORK3jYaWWQZjqPy88OlnLQtYror54kakDUVB9L/v974MyHEe6RtNmFKoQf6iALeYE4Q57u1goQIuCTN7evIY3ns8GFPulbwKfEQQL7+vziRgNeDKI47L5HvQ1Mz3njZFFvEUZk5bHSy+pw+fOuFpUSlJI0iVdIdiIBK/GJiJNp1dceejM1FqakJVxAlfK4572kAG2O61esxNYnW4MudmWOZgCB5jaOWFdlEtF6zdGoj3BV1MQeR5YD4iamvu1YIBLgMPCQY1KbdR0m+HXZjtSmeGiui98sQfvWFxAsbC3uPJnxLJLUJ1KQeTAEj546nBT3H7HOm46PPKuTpkkMvcsR4ainwz/WJNvMR1ud7Nwnt3VoDTnaArLsKoiWGwufC0/wC03vfHGa4aDKwTHQG4HM2/cYK7J5PUx0IKiqNPjnSZv0/xfCuFK+hlOzqr2k4cqu2Ud6bsJFNg0Gd4BlRhdku1RcPrrpTK7KFL1HPkLLHmTzGH/HszTNVUqrRZAtkXQqI15jWI5eX6scpwZGUCmokifAE26agoBHLE3KcdD4wavyA5Xs3V1pWzTmTcU7GI8Uu20r0AgGL2kuuNVqdFqZRUXWy6116S6jbU8EKgLAnygDliTg+VqrQp0mV4QAaNLXI535Sf8xiq8Y44FzBDsUpU4BXQniYHYqbG45g88TpBEXa+lOeqEqlOT4hTYsslQSRPODta42GDclmGWm9PYMpVh6HWvPdZIwtpu+ZzD1lpEUVeajBAAmuwBAECRJJERHLmyyx1vUbcTIPqY/LB40GRxkabIpUkaXOqOhEi3zP/AJY1jQqyfQn8v0xmMnROS2VLLtsRyM2xYmh0tzuMV/LJp6/rgzK54UzpY+E7Hp5YrF08WLON7Rt0hukfLG0UqNYgLyJEpbeLb+mFvF0qsfFBHROfmT/nF2/0+SnXylWhUCwrgmmd4Nw8gjcyOtvMRsvDGrViHNV6jISpQtYiB0M8z5YEy+Y8WtRpbmnnz9sWnjHYtdU0Kndn7tQFhB2hgSwH9wxrKdgTp7ytmEVVEsUBYRvJi4jz6YVrLsMddCvj3FKdWkigHvBEOd08h97kPQDmMRZCkxErTdjFyqEi3p9cWRKvCaE90e/Yb2ZyfeAOWJU7TgeIDSPuDw+WwxSPHGgSmw/sbwwrNesCpUEIG3URBcg7GJAHrhpmhTUM5CzW+Mm4iAqIDz2DGJuMU3O9tGaxTWoMikg0oTyLEmW97YS53thmHb+boCmSECjwjkNW8+kYOSRtjfLpTp1aqgwqlgoJsLEfKfwxYOxuSVso1bTL1azaCfupqEqTygkCOuPNc7UqOCVVzrkAwYnmZjHq3A8z3YGWICpQy1Fh/cdWv8Iv645eV7L8SaV++ikdvKmmoj0iVeT8Jg2Ana9wcJ8vkGJFam7B7NJb8PyjB/8AqLWDVkZeYDe55/gcQdl21qUAOoEW3ncn5QMdMJRlLflf0QmnFC3tRnateqHrg6oH9ttio2AjlfY43xPgVQU6TFgx0gqOgN9M9ROLZ2g4HrpTsBJ6kWMH5298L1yj1MlAnvKQlSPtLFh02Eew64XGKbro2bpFJX7pt++e/wC4xYcumsUAjTAKwTIkAnSQBzERadx6I3zGrxG55iN8PuxlamCy1DpSoNK1DvSqA6qT6uQDjST91mwke9FGXHtDxKgzU2NJO5zFIMCfjpuN1YC4AO0crjnigVKlOi+pHdTvpIH1A0nc8hM4K4m7UqhDr4XaQOVwDaNwQfphFVzZDeE2B5m+M0kBBKGoKgqIBSE6g06B7XmPIYfZTt3m1Md5TqL1ZIJHP4SuAOH8G71DUqanYjUbmY3gHrvjvIcFotWUK5iZ0PeYkxKlSdotfBacVYE1J0X3s/25ynd6aoqK5JJgBlmeUDVtGC85/qBlFJCmq5jYJG21yRigZ3L9wyiqr1ZJAFI93T9PCNRN5hv84w1XqwFyyUknefnGNnKQHFIcUO0lMuIythfxhd+l9v364b8C7V19ekOmWXqEDAkGy+JgFWJvNoHrir9yF6fnibKgahJ/G9/KfrGNJPyZNeC4cS4vna1U0hX7mmELVHV1UaRuSyk6RyABk48qzmZ12WbtYuSWcmwiZkRz9L4t/E+zlOtenXWT8QDQPD99DAkDp16XxX+I5elSPd0m7xhY1Nx/apBj70x6Yk1Q6ZbOyPFloUe60ju3ap3qz8WunoA6wBB+cY64a600qTcKW3+S7ev4YruVLakJIvLD2n6mfb1wTWzjEupiCCLc5IAnzABG/PE2rlSOiFR48n7hGUNpxrHeXiLbSR8v3+GMw1nJkV+lQZbG4gQ0WPUeuC8vkhVVhbWBIHUc/lgp0YEWKyPY/qMS5fLo5jUKZO2r4fnECcd8uPRPLZVGp1BI8UfdBMfgcZkszWoVBUpkow5gtfyN7jy2th3ncqFfSSQRIYAGQeh9dxiFcmIvJ9TiK4pPopn7lh4P27qnw1aBc8mU6fmCNMfLDXiXabK9zUhGNUoVA0rYtzJki0+e4xTEyt7KB7n9cdpkUU8p9f0w3psRyjZPwjOhHV5anyLoLp5iTe8bRzwc3DDP8urQqA7aaqho80aGHphZVXYDfkAL/Lnhhkuymar/APthE61DpHyifwxug9hFTgjxqO/OR+zhZnuFVBB/lHp4ST5iSv7nFio9jCiFf4pw3SmrBB63kj5YB4fwsUNbV21OCAtUjUoA2kTIknY2288F1+ZA66YFwziL6VVdGqmxVg6yBBsYBEjlvbfDvIVWzGbqzqBZVEfdInwTF5CkCdwDimHh1Va5qUiKpV58JknVvPO4MHnfF0ocQZKOinTCsW1FnmVIEC1toI88c/P8cWmzp4Y2/hRXu1vDagcU7nQpCT9pCfCb/aElSPyIws7K5/ua4LSBYH2n8iRi4Zziv8RTAraRViYiPED4oAmxPzthDx7s+2j+IpAmJLppIa25g7kc43HvhoYxjafX9k+SMupLs9DqhWUgiVMW6ib+2KycsaDUXBOhlZGI2ENAJ5DSQLnr8++HcVGZVDSBDdwisBtrQQ99r2Pv6YtfDZeq4pqI7sVNJ2/mFlZSNpD0j6z64EY+nfz2Tq9ex45xfhWmq5+xJZSOkElZ8o+mBqNTQig+E9fWSJ/fTDDibrRzFbLG6rUYJfYMQQPUC3vjVZQ9rXsR5YeK8oZutMc8C4gWo95Uy4dHGlm0lUDA3Pg8CsTFmiYFjAwp4/w+g3joq6v9tTBXldT13tGJ+xdTua70XLBaq+Eq2m4vubExaDbBHH+H1aTamRhTY+FzBB/3Laf0xli/hrYW5XfgN7H0wV0mIEEAjcGxHzHy98L+J9ne7cOrFqTPbUZ2J8O1iP02xzkc4aRVl2IBA/8AyHzxcuEUyysHI7nMnum0knu6m9NiI2YiJ8yMNztRaZuOnYHxDKpVoxUIFoDtIViNgW21AExNzPOMU7LcFasWWl49IFhUXa+17jz9MWrs9nClSrSYtrpNplWIMA9efn7YK43xCitMO5q09DEJUV17zVBBA1b+YNsadSeSWmKm1plZ4f2UqyuuKY59YB9SP36SDx3KogptTqM9NwxuIEqYOwH05c8WfKVM9mQFRJQlxSzFRdGpQCzELYsSoHIrMXGFPCuzVbNMrVWZcuFIV2RUYrNtNMEwSZN53m845qeV3oorAezXA6udrJSpjQo3qESirc3+cAc55AYY9p+zi5eoLMqPq7uSNZCwusxsGJLLPI8oxZ+McSXhuUWlROgm1NTc3aXqPNyIJt5AWsMVbjmberoc62ZxOtpkggBRvawmP6jhr2NjcW7AuEprB8UQsE9ANvwwQgV31L8IED2299/liHOcP7p1o03mF1OVEAMbwOpAtPlsMFZdYEAR1wEt2LKeqC6B/wAYzHCyP364zCN7J0WLjfD0oovhZqNRRDi4Dc4O46wfbzRdxaxVhyMjV7g749K/05zqZjKFasNpY0mDQRpFlDD0iCb+eO+J9gMkTqXvBz0q5j9Rjrj+JUI1I0uFydoqX+nFMVs1mUdO8y3cU1IcSmtHU0xHOCzkb7nCjtB2aOULEOGomu9OmPtLHiVWPOV+hx6TVypytFu4XQouec/1Em7Nbc4rPaLIHM8OqBm8VWsHBnmoge222OSH4lqeVfWysoLHFlLy2SZjaR5kWxd+D8OydRTSCIzBJYtIqXkSCzb/ANggWkib+b8PrhUh2qMfXwjkRY/liIimK3eKG2+9/i42x1TnKW7IRSiz0viVXKZOk7IKSlQIGr+Y5sIHOL3PIX5YrFftrXLSgpoP7dRPqxN/kMVjNd2+1NVPUWP4Y4nAyl7jaZbP/i/MEAFaRH9p/wD6wFn+KVqtMowUggiYuJ9ScI6VfTg6hmgRi/G4y1Jk52togy+drZcqUdyF+w5t/t/xj1TstmMvxGjyZlsysPGPQ7+4x5rXQMvljrspxI5TP0KoaFLhKnQq3hYn0BmP6cLzceO0PxTtno9fspl6TDTTGoXDMASd9z0/PEGYpkct/wB/LF+4rlQwnms4rHE6SNqGpQwEnaR0O+3niUcZwxY04tOysdneKJk1zeWAEsrZrLgwAxUfzKY6GFt5emAP/mPl6gV3D02ZTTqKCZAJDK4ZRsCCI38XrgbtnwCpVTUo8aSRHMcwPM480zFFqZ0upBnmL+mA4uIYtSR6LxTh+XzjhznabzzdlDQJMdbT0whzuUSg2nv6dUG6lCG9jHPEOR7PByDSAqKdmcmJ6Qoub4IybZvLsdChGHxGpTCKB5GoAbz9keeFU2nYcNEWcytQ09eh1CmQ+kxPK8b4s/YdquapEppdw2ipTsAyQDLKSAwM6bDcedq5xztdUqqtNn1w0nTZT5SBcX6HbBzcMqZeiufytRabCJpprJAb72v1uBI3915Upr5hgqCOJ8NZCxWE0MWCmQVvPO+4xYE4l/0tM6dL1lUgFftakaIGwDHWs7QRscV3hPEM1nqdYOEZaegMwW694Soj5efLFn45w5qf8PTWwFJgp5BgsWG8KNA2xGUnJ1PtX+ysyjX/AD/rK1wXi1Knn8zWrDWhLKsG8yviHUiOdt8EZ3ilHMV5oZd6sNNoEeZvpBnnPzxT+B8Kaoy6pCvJ+RIMxtcHF87OZ7L5Ze4epT+04JZRYHaSfPbyPTHRDkqoJiSj5CnrV2ALVAHUBAw2RYiEBN4FpO5JPlhZnO16U1WjSYuV8IJJIHmW3Y/h54X9tO1lPMDuaAkAiagkbbqOs2vt64qmTyrs0IsnqfhX1OI+jcqu0OnStjXOVlaoKtdi538RkHpI6Yc5CkxYVswdA3UH4vK3L6/XC/J8OWm2tjrq7ydh5gcvX5RgmtmTPWb4u+NrXX8iZp9HJuzNEFjPoAIA+QxsNGBzV3+uN0zjNapC15C2aTPL/GMxvvLcsaxJpIxrs1x6rlahekRezBl8LjowH6yMehjt0vdhkI1W1U2nwnnpfZlnr4vrjyPLCb+f64ZZdJ647o8MeQRzlHot3G+1lSt4QYUxIHX9/TA9POsUEkhB8I8+uK/RXDLKLJvJjbHLz/h0o2/AY8jsT8dyi0qkLsRq9LnCuZ2wx7R1yagB5Lb3/wCMKqZtjRi4xSl2UbT2dY6BnGHHE3wQWdxjWuPTG8clZxg2EJmDEb4c5fs3XrVcsiUyxZxrI+yBvqPQAzP54Q5TMmkwqKFJQ6gGAKki4BBsRbbH0MtNRodVCmoJYLYew5YLm6o0YKxi+Z1u4jwzHrYfnOPMe1/avL5XOtk6mXWrQCqarpautVpbUrzuFZfDbfeLG+69KkgfYqHn9kSNsfM+ertWzNR6hJapUZmPmWv7X+mIpFmz1Lh3Hu7ANQmtl2AZKy3tOzgXVhsbRvtsK72yq5bMVV7lldHSZXkw3EzEwRbled8VDhfF61Bj3bkAm67qfUG04aca4w9egNaoDMyoIP1xeM3VMjKKsj4Nx7MZJayUnOioCCAxGlhYVFjZx+I3m0JHUOS0yxMtNyTzMm5v9cay9QgxyxHXWGMYSl2OEvkykH4l+WGdLip06NNuSyYPvhRQzTAxMied8T8QOllYWMT74ZOtoHyY37P9pKmRzHfUkAsVemSdLAxYj1Eg8jHK2LP2i/1TasB3VHQYIYs9yOnhC269bYpYqd5SJYCQN8AOgiQP374WcE+wxkxzw3iD1X7tnNKk7lyEtdtwpPwrPL1wTT4TTpMFrCS208/7eTDna98JOHnxRiwUswxApsdSETDX6bdMV4YRS6JcsnfYwy/Z2kwISmDPMMZ67arewxBVrCmNCIacXuI/D88HZNYCiT6yZ+e/zwRUzzhoJ1D+oA465cL/ACaJKd9lcesTvjnUeWLOpDXKJIg2HUYBrgX8I+WOLkTi6ZSLQnSn18sTUiBgjuwSRG2IAgnEskP2TBhjMYKQnGY2Qp//2Q=="/>
          <p:cNvSpPr>
            <a:spLocks noChangeAspect="1" noChangeArrowheads="1"/>
          </p:cNvSpPr>
          <p:nvPr/>
        </p:nvSpPr>
        <p:spPr bwMode="auto">
          <a:xfrm>
            <a:off x="155575" y="-1881188"/>
            <a:ext cx="4733925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xQTEhUUExQWFhUWFxoYGRcYGBweGhwfHR8cHRsdHRwcHCggHhwlHxoeITIjJSkrMC4uGh8zODMsNygtLisBCgoKDg0OGxAQGzQmICQvLC0sLCw0LCwsNCwsLCwsLCw0LywsLCw0LCwsLCwsLCwsLCwsLCwsLCwsLCwsLCwsLP/AABEIAMwA9wMBIgACEQEDEQH/xAAcAAACAgMBAQAAAAAAAAAAAAAEBQMGAAECBwj/xABCEAACAQIEAwYDBgUDAwIHAAABAhEDIQAEEjEFQVEGEyJhcYEykbFCUqHB0fAUI2Jy4QeC8SQzkhVDFheDorLC0v/EABkBAAMBAQEAAAAAAAAAAAAAAAECAwAEBf/EACoRAAICAgIBAgQHAQAAAAAAAAABAhESIQMxQRNRImFxkQRCgaGxwfAy/9oADAMBAAIRAxEAPwCs8NzdUi9WpH97frjfEOLVAYFRx08TfrgVa2kW54Cqpq354yykzlS9wujxCqRPfVP/ADb9cYuacjxVHn+42/HCvN1SgCqcC0alXcXGLWo6obFvY1rcRjdmkeZ/ZxxVzkCS58gTvhYqam5z54dcN4U1WEVS29gN+voMSb8jUQZXParFiOok4KNQAbxgipwJUvquDBU/kcC1aWm+/wCWOiHFKuibkm9A2ZfTeSR0OOMjRLEu0xy/xjullqtdtFKm1XTBOhSecXjzwZlX8KqbNebbRbnjnmt0h7aQ57PnQWaBMFb8pEH8D+OBeKJDapmd7fu+J8jV8BjrH798TZ2nNIMLkTq8r7//AHDHVGKikn9Dmcm2IqrQDiCIEjElTxD3xorNsLJWx0clDAxG0jBVQYHqjGlGgxdkKEzAvh7w7KaFLtvyHIf5wBwmhL+XPDTilbSsDnb5/v6YMYpRyZpO3iB5vPP9nfaeV8dZR67GVHhUDlCj/PpjjhuW1uBveT6YsWezaUkP/iqjmdyT0UW9ZHtyzk7H60irZsVTBNoJBtGo+fy5YIy2WYoH5fTBWRrF1bXcG5/x0wfSpaFKbwYOHimK2BmlAviM774MLgeHeMCuwn4Tiz6JpERXElMdcYFHLGwhwlBJCMaL4zGwJxqZjgnGYm0DnjCmA0EhxmJQgxmCARUanXEqjniLLISpIHvhpkqKgB3+HkOv+MU/DRV5vwPN+BVmsnOnw25n8/PB2Q4YwEBT1+e2CKmuq4Y2UHwL6x89vfFh4fR7sd5VIXpqMe/ruI8sVg3l6kUK3qgLO9l1RQblpGoj5beu2CBnqeVRlTxVmECNlXeZ6k/h64XcV49UqsRTgCwB5x5dBfAa5AKC1RiC3MH9eWOacsdvz+45H/Gmo4O+klierHb2GC6uUV0AM6tpBknfl741k8zRQQmX1EkgsWeD+Om2MpcULMQqU6ekXJJv5CJJ/fljblVuhWq6D+BZL+FBqfCoEEc6ljaNx+W+KtnK7VK+tvMk2F9+VuWLhXy6vBcke8D5HbAmbyVMoUB8LEnznrOKyhikkKp+4t4SSW0/ZjbBGZPxBf3a4x1wvhVQToDNymPbfY47FAprJU8wZHscRnN6SCl5E2kQfXHIUbjHNMlHZGF0JE9YOJaJx0xqVCu0c1NsQCjNzgs07wNsZVbpgTjvZk/YI4aQmppgbRHXHPEjqBjqD8v+cCoeZwUjqILDUBymP2MLdxoPTs64XU0PIMjpG5gwMAnMPUMNJgxHnz+mCwlO8agZkeQmfwxPSZFJIWSTMnEvScnY2aRGwKgL9MH0RC73tbA1SqNWtonle3TE2QIeogOxm3WFJ/LFKrXkTsIfgdZlNRQI3jUuqOumZj16jAWoiVZb4tPDuIqKeskzoBkTuZud5JueknENfKUq9QstkZVuPsuDcGOoOEuouT6Q7j4RXqcYlEDHFSnpYqeRI+WMUYfROjbLjFGMXGwCeUDCymkFROhjgmcG0qFIU2epWVYBhIJdiJtGwB2k4UZvOiVWmIt4pM38rC2Fu9jqDQSDG9sZgGi8tvON4GRmqO9ASmJ2Am3P/k/niGlU7y5mS0ADkI2AwvOZapbkIiNhYYdcOpFADMGN+Y6xPOLD1wYLwNI6oOykwLqPUD1jAOYLtd2JbmT+422jDxc/qBQC0QAGiB9WPmT7YAdFk6zp02P79sdDpqrJq0cZcaVkCWIhR9J6ifpiLLZQ1qrLVaAASb3JAmJ6k2tt544zHGwpmnROkWDsCJ9BFvTDzg+RphadciNRDKSfxAuTseXudsQ5WpPJFYRfRrOUzu7BaWgDuxAm5i8agsAQB0PsNlc8XqJSpgBmsvh9fKw3viTtfWD2pinrb4jpJMRzLR0EAD54X9neCsr6zLmRMdfITc8/IX2wVKVVf6iygvP2PReH9mEUfzCXqG/p1gDG8xwunPiuOVo2628sKKvaOrSU0qFFqZJ+IodTHqWIgm3X8MRZbKZlkOpl7wmYdqhInkfDA9rYD5DYvwiw0mQAAMbdDA8gMaNUNZgpnkwAP+cIMk1fVpqUSouC8rM8iNLGV/HAHFc/WoOsgaCYG5v5nrzjzHXAUm/dApo77T9itZNWhUhmN0J+18rTim5N2RzTqAgrIx6NwnjQqjQwBvAjcGeflH54X9vuAqWp1GI1atLSYLKJ3IAki1+mEzlCex6UolY1jpjaFYnDbIU0JChNQNtQG3v/AJwbmsmkDwhP7zpB9mufIjFvVvbJY0Vqqoaw+fliDY9BhpV4EzXpMrmdkcH8DgXLZFmcqfBpPi1A/QCZxlJBohWcT08azeTZDCujCd9sTZThVVjyGDlQHE3lMmKtWlTOzOAfTni0cVZKPc0QBrDDTAGwC029AZkz0wq4CRTqEm5VgQekSDfznEnaRC9TvWPiqctgFERHuWxPL4nQySqgVaujLuAd2UfjG3WI9rYJ7PNULlKazqEnkBp2Yn7Ivf1GEXE8wwCopsWBP+2NP4nDLspxB1qv3atUbRp3hOR1MdiBEe56YeLT43xvyzNO1IcZuo4LKp71mlSBRXuzI+yT4iQYIIHLCtMqq/8AdJBBgot29zsvvfyw84ln82ACuYpDVuFZWI6abSJFue/phGpZ3h2LMY8UySepODDiUdLSMpJ99mZrO01hVpaYvMyxtaSf39MCtxU6Y0gDy3Y+bE7eQttiDPqQ5BgtJki4/fLAlS2+EmknoeLO8zXJiR5/L9/jiKiLE9cbcGJPM7c4xtb+Q54GvJnZNkksT1xmJEeBb2xmFFdi/IkaNQF9QEe04Lywaq4QmOpHIcz+zgWgQlPz3xzlqj6SOTEeHrGwPMjy2+eKTVUgxpu2WsUQtIrT/lIRDVTDVagPIG2kHyjltzSVMmr1+6DHRILk72UE/iSMPYWlSFSu/i8yOfJR1xVsxxYE1WT4ncAdQiqLT5kmfQ4h0zs1ir+w44zU73TQpiNTAmBcKtgAItAJPmSBhnmO9JLPoWmB4acyYAAVYFgotz+uK/wKm4YgU6lWqw8Xi0qgnYkix2nbpB5ts7RqqYqUgi7mpR0Ot7HUSsg35geU4nVoTJpi1Mu9VybsxM79dgOZPLDzhXDVp03NcQ7AEhKhGkLO7QbbEx+PLrh+VpUAWVidUXb4tp+IfZIjAHE6pqMUkFEBd4IA0gajflYXPoMPlmtsCUUutkT9oqXe6mLimvwqJLuTFg0eH1iYFr4G/wDVs1Uc9wAk9KYLRvAtePO+LFn+GJQCu9NNdREDSJamNI/lpvAF5YXJjrcarwurUpmoytpBtpXxQDMkQCLSLkjnYSAkXCOgtyaOuGcfqgaMwGJAH8xdJuImRKwTvAwl7W8TOY0U6SliGmdMEbiNza84Y1eFNqWt4ldRpBqNDQLRHLrysffE54e9XdhSWTqcXk+YF79T88W9RS6ZBpp7OexnBydeonSgEOfvWP5N8xgztCr5geLVpULG+1rseYxzqrOFo0z3dFNIlVMkAjWT4rkg7zuSbxi4Uez7KqaGKyDN9UTtY7/84aclJ2wKPsVGtxunRgIJIiRICg89/oMazna5WUhwCIaJ68pjb1xJ2u4bTVVIVQ6wDAgMp2geUbcoI5glXkuzNKrS1d9oq3IRgNBH2QftAnefFbljKKxtsFO6RFkAHvKgzYgmZ8uuGPE3qaCYV4FybPA+v7jFTGWmdIKsrEMAYIYGCCPI8sEZbiNVQEcc45j5HnhsaEGFHMUnXS9OL/dUfNowx4rmhRQKGDMw8KIdR9tMyBgLL5tIPh38pm2+/wBB8sdpnKi/9mip/qKjVB8/fY9cWcfhAnsFytRlQkrp5nXMnyjl74JGUr1z3iq1TlqtHz2A9MTZ3iddwFqIAsc1H4Haf3GOhxDSCQTMfEWvHSYso6DG9J0ByVi3Mdm6zH+bFNQbnUCY5gAHnhlkqUTSpxQprJf71t9TdfK0YGdtUNUYjmpF2jkReB64JyOdyyzT1Moax1qCD7iIxGdwi67Hi1Jq+hUFBYkTF7ncicbXiKU/h8VRpE/c9P6vpgLiOWqtUYJC0i0LBM6et73EW643RyCjdj+fzxS21pfcFJds6FdV5X89/wB/u+Iw5YzsObR7fsf5wbRyCtsPef1wDXomQvKf3+/LE5QcexlJPo1Mi8k+u3QYlpsIgDf/AI+VsE5CgymT8jiepSWfh/LBwckbNIhoUNW5AA3PIbxvaTjMSrRF58vS2MwuDNmhVlMo1VbRYj8Tb6H5Ye5HhkP4RqKixJgD7zH9+XTAHZqqCHHTTf8A8hH1x1mM+wrIikwGUkA7kEG/UAfnhJNu6KqNUL+1+X01FY/bGr8uXoDiCnlFpoqf+68VGPQESqbfFFyeVumLR214PHd1ZLIZIn7JJ1QfIhremFmWcsAQoJCw55wDKsR5RpnoRiaWlZbkrNpDvguZWll3MBdUMZvG4W5lmJ0lr8hy2xqpxvvGFLu9FN7Si+JW+zqJMlombW9LkLhucioYnwCFAA8NgZ32gEX8sWbO5En+fSpmZ1HQBaxJKqzXkwYmZwWt0LGqTKrxrVRCCadZWEqps67GdRukyYvG9rYEy9eq1LutZZnIhRHxcgDvuRuY64uOa4ZRdQ3dko6jSo+KwgC/wKN/YRIBxUqAShm6iqx0Ug2ktGok0wLRz1Py6TtjRSv5gkj0PhWRptRFWp4y7mopa5UXMeZgR/tw4pZ0NOlQVVwCOWwIM9YMHznFC7Lcbq0y6IhdC+tFH2OTxaykX9WPXFrTiYIYrBDQb7SYF45WJI3wrjUnYV0FZzh1JqkMJ12UHcQJJHQyTfzGB8twGjSVhpOkX3O3WJ3jEuczSjMJJAOjwruZuWv5Drvg7LvIqamlmBgRA9sLFuv4/wB9QumJayUVVwikWgEkmV3NuVxh/lc00kKNSqFHr6YA/hVYAsDYFWA3kCJ99/fDTLx3awdo1Hy+H9Plh1FW35FdpCHi/Du/10xCwWKP0kaojn+4xQMi70sxUoZlCuoFCJsLSI6iIIPSw3t6PTGkBjsWcDztA+uF/aXKLXppU0jvKRUhjaQDcFt9Ikn2ODJpP5P+QR7PO8pGXrlGUtTGqYPOTBB32hTHSemD+O8VpIganSNSoV2ZCI38Tah9LGLRybL2aZG1sV16tYAgrpaZv1mT/wA37fLqGosxgajT6/FdQQTcSDjOUuOag/IVFTTl7HnacRawqoQvUdfa3/GG+QBEMlSR+H4W/DFp41wWg9OswhDTBLLEQdxYQCDyIj64qnEOzzUqS1aLl6dS07EMd1KiYNotjqUqIzhXn7Dj+NbSQx2+RwtddZGuFQXCHdj1InboMJly8aQxbTH2T+m2HtHIoF10oIPPnP8AVN8Gre1QlUbNUzYyeu+NoR0Eef64ia2+Iy+KRSRNh6opFjB6H8sC5qkwOIVqHBK1jG+DJWZaIaVcrtvggZgN8QHqMaIB3+eImoGbGRibg0NaYYCDtfGMBgZKBmemCZ98FS9xWjdLGY5BjGY1hSFPZ9yBVAHINPoTH1xzkaZqVlUC7tB9Cb+mN9lKku6ttUpkAee/0Bwx4IoXMEj7B/Afqfpjz5TxTZ2pW6GPbvOEsKS2poAY+8Tt7C59SemKnQrsNJ1QQQZHl+Xli88X4eK6s7+AqPiMWnkff6nHnWWpFdSndZEdIOLKklQrTttlmXOypq01AZY1qJuCbEeUgbbEYYZDjzgL3MIBuAxBgxYgki0WtzPU4qWWzBS/7vY+x/TFs7IUwxZyFiCo1ERytf13xlTWwWxm/GRVADqAxgWcsTHL4Zj3M9MQV+zfeAVKKFmYDWhdSymZN5uLEdY5b4nzYzVJwzZegq38SkswEXglRPLlsOeLLw3NCrpdkptS6MAZPWANIHmMCLUWmhnb0xRU4DpTXk3gGFelVUESN0fUvhYHawnqMdcOoIFirQSnWkww0ikVklpK2Gkbbnbzh7mch3ilKSLTZhpV0LxaIBXVBi2/4YUNlcwzFKikG+mojBlkCb6Rq+aYM7v6hXyCuHdmkjVUdq7i4LkqFgDYAgkggDczgugqxfUvkSSAeYuZHzwGaj0QQ381aYBdYiooIEnw2IEwRAMA+mCcpnKLm12ImJ8UdY3YcpWfbEFLXuFxaew+nUHeSbAi/Q+nnfBnCwCCOrkx5dMJhlgZlldT96d55gHr1wzyOXUgaSaTgkFJlGPVSbwQJsfacBTtdDSj+pDxqKaFiLBSwA/pEwMVxOIgilSPxO0EETIBBYH1XUelsWHtBmNdIstkIKgkXk2GKFnc2tDMmuwJVZRAOuklo+ag+vrhXDPF/MVfDY+43mCvjNmACoPIAifm0+wwO1QPSNOAWYob/eUgj8eeORlGf+ZUuxAMegF8ZSp6nUCxLAeknf8APHZyNOkvByxm4sC4hlP5lWJM1IbfSQEQne3xEH2wX2by/wD0tdaw0BhubeFlGknziTyucTcQr94aaCSrVJZvtaE8UGPvGBblOJeI8SRXuoaqZ0Kx8KgT4j577XO204m+ZtrFd2WcMVUjzHN+BmQmSjcjv5j8D74MydUq1jBPTYjA/a6uTVSqFvURWcREteYv0AjHWRqqVDDb/Efli0Lb2TlVaDqrz5YgiMcitfcfPG1rqOd+mLqXzJU/Y7U9cdKbSNsbyOSqZqqtGiAWPivtzuZ2Agm/OPTDrjfZl8pSV2YVFLFHZSTDyd5uQYMGBtFrDCeqroODqxLqtjoHHFQqFLE2HTE9GkCAQQQQL4ouRCUcCr5e+OpnHZy/P6HHDQMSbCiRcZjlTjMYImzOaFPMrUU21hjHMfaI8iJgdLYtWT7ui71XI0rcf1QDoA9Tf3xS+IpYGLiLYafx85MIVurKuqd1F1HyBHsMcfLwuTrx5OpSrZZOK5otQAe2sIGjnA1tA+XvGKlxilprs0RrvHQkAwfr74cVXD/wpYeHSCb2uwRvlb5RywZxyiKuWq1WHjpurCBydtBBPTb0023xSc0pUFRbX++pSXcFJB6W98XDhI/6VNI1EuQyxewVjt/SJk/dIxUMvl7lSCPiH5j8sXf/AE5zOjO0FOxkH10uAY9WF/LG8A8no3C6bDLoGMtYgtvI2BI6QRPTAHElZVVsuBDgsqSFBIMMs6WAMkC8XJwTXzq0z3QNn+EdDz+o+YGECNXXMmiDKN/M0HqBpYDpsLc/CespPSv2Hit17hNDidWtVULlSvhCFmqToWfGYAGmdi52GBKWQZ84airXAaytTD0kKwNqkLKkiQq72tGG1HOv3C0a9AVqlQK+iYHwyQ1vFDAiIJi5GB+JcNrtDu5ooLFFMCI/7akjWzOYW0CLwMbvZtp0yChwalqqszM9PUToLlkDDe2ztqBuZiBEYR0eEZhSUpUe8y7Q1J9SRy5MwYCegi1rRgztTRXL5Jio8bmmlj4RcFzMgBYUgHznnjMmhXL/AMRmHQVK+kUw4+GmoI1KPsM4l5sICz5bFqzOSdAXBaWdWsy5hNKx9qoGMmLz3kgQJ8VzBtucHnjNei7AFWphoAJvPigwZ0yQY6npOFC5mpLqaQRFJrK1PTDqATU8SLAMEgW20iIF2ucr0hWq03upYLF2AJJDRF1AkjoNF4knAW9M30HC8SOY0UwhRaEuwP2uUjkbtOKzxzs2RlquYqVDrqVB3ajZUJIiDaTE/wC0YN4Fx0Uv5VUSWBSm3NiCYVo8oE7GMF8U4kndQymqKPwqqykgC9RtoBnad/lSHE1pEpzvYhp9qCEFOB3i6QSNrzy8gAPc4mo8TCVKS/FUeotpjZgfmcKclwepWrNVTxs0s1vBq5D+lRtJiJ25EjNcESmyvVr681qkLTaFpQefl6n/AG7nDJNOl2Tpd+Cz1ckaD1szXJ0y+lRtAJAA8zb11YM7I8GDVHq1ghzL/EpIPcKb6DyDxcxGwHLEPaTjdNUyesgd4yuQTsYDD1UMVPywz4NQFBqjoSyV1BhjPikmZJ2iBcnbzwsFrX0Kze9nnPHqVP8AimpyyUGcaajofChjxRY6RuBItjir2fFKp3bUHfu28aIzBqgmJVlBhSSCLCR0m/pC8Pp5io/8Siu2nw2XSRctcqTrBk25fhG/DEbu6lCrqKjcmYiyqSFW2kxBFoXpiuLYia8i7JcAyDUVrUqZJZRCsQ0TuCPvidpthdxXJ5OlBdaa8wCNDHlBVSCRvv08sWbIUPFUBpqGcXWNIqdb82G4PmeRMVvO8OpuGeuqhVJh6lQIsG4klhB5EEcjhoTaTTX3Bycau0/toZ8L4HSoaqyNqLEqVpvpAUm4mJMeZi3PHfFO0FKvSehUMlpWVAZmgggwu1QESVHNbWNgOFZ7KBiED6UIDOKqGgTEwHNUKxgEnnbywRV47k2zP8o6CiQWSlKkknaIPIXIgzbrhG8mFJo8tz+TenUNNiUIN1ax9xvF98G8JcqTTI5alP1jr/nHoua4Tlc5qqLVpO3NqgKuBsZmIUAA26eZxXMrwilTrprfXlg4BqgQI+0J6TzBFrjAi8ZBkrQvNjvGO2AN4xec+2VotUelS1UWC94sBhp5MgOyjcje5I5AVniOQpwKlIhqZMf2n13gxbFo8qk9E5cTitibXjMEd3jMCbxYqVleo0Wqm0SL36fLBD5ZloVAREMrAcrSD+BxzwPUtTVYKLX522Hnti2poYaiLEEMPI858jBwYceUbGlOnRVe9b+HQgkQXpz0mGH1OLFwfOpUoNqAh0ZGU9SdQO0yGAI9BisLRIqNRbZjAvA1A+Ej12/3DGcLqPQfxWUsAwPKRIPv+uOPki9+6OmDX3JKqEMJEFbHz/e+GfZipozVI7GKhB/+m/53xzn6EnWNogx+BH09xha9WCGUwwNiN7z+RjBjLKNiPTPVMzRVmpkGSS6yOpBPtDKDPlgPiPGKdCtl6zA6CrK5G6htL6gvOGBkDkTiv8C40wZdUeNzVBnmC4ce5+mGOe4Q9YvAbRSqGNMF2Gm6Ip3JhIJgCTvtjSn8dIoo/DsdccpVagWspFOiF1jMd4FhSJDK1N9ZJU7ACdpvibs9n6T0DpetWgkAVEuxj4hyAP3iTvc4rK5yiq06XdVHFI/9uq+qDJJ/psegi8dQHmZy1VsvrqVBSLeLSLBVtabXjc/hecD1cI29IDipOkA8RzCs5JYVqsmAE1LTPIKH3bnqZZNvhGKjxTPVqrGpWqOzUlgLrAMzuIQKT/5HpHN3kaiVqgFBVSlTnXmXMMT0pSfCb/Fv064I4zwFa1Kcq9KlTpxqqs3dgmbBWMXt8XOLSL4aMtXIDjukL6fF2RSG1M1MSE7ym6iAVBEohAIb4Yg6bbgCvUeLqah734ZOplAUaiQRYQD4r2gmZmcFZjgdXvVR2B16m7xagcu0AjxbySQLjnInBvAcnTp0EemsVvEHZviUyQQJ+G37k4MVrfYvJJJ6BcpxIyKjwtKkYSko7vWw+/EMFHrJ97rOL9q6jVUqIyIUBUCmAqwdxpG/vg7NZTSSTDarkklp6zqJvOFlXKUwwKoqwQwI2ttbaJ8sNl4JJo5q8fq1l0MpVWIutMeK55hZuVjfkcWTJ8GzTp4KApAgR3p0MesJBf5jmMc8Iz1ZKmrvGMnxGoOu4EAaRAEAc/UjD7KcQGZdaQkLI1MI1NZmmeoj2kYZXVgbXVFT4nwWqKgGZrLKwEIl12JI5NIPQHn5TduB5tqKrlsy6d3Uj+HzAJNM6jamWtDg2vF7cwTSWzampUq7kVGSmBJgKxAj5Ti/ZLiFFsmHIFQPpLKwBCVIuNNxYSPOAcBLGtj3fY0y+cCllqyGVtJKAxbZgdwY5mIt1skzfapMq5pldNIvqepBMD7WhVGx3tMSd9sCVNNKqcxL1KTUzppl5IeYCwSTpiY3AExsMIe3jislCoEAXxpU0gwHsRMCYMEg/nE0nydaBFBvGO33fnusqCokjvWuzXgaEEwYMib22BIwpzvZvNAd9Upd8hGq4JNhuym/7M4G4BxPKU3pactU75XT+brkgyNRjmN7RscXfjefqUn71S4A+KPsnz9eR6jASbVgbo85fiWsjUs6BAEABYtAGwjBmX4rV+FSFXfQBAJH3jIc26m14AnFt4rwlM9T71NNOvE61HhqDl3i9f6he3titUey2bJI7m94KspB9Lz88BxYU4voMyXG9AIWiodoWQ7hYBt4dVjeC07fLFgy3C1zFAtmGqG2mkGcxIG4XpufkOmKtRyq0/EQTUU/9vSQQdoYHbf1NsWvhCBq1P8AiVR3iBTIHd002LEHwxcSfIAcsI2kZWxR2Q4lP8tjcKI8wLEEbTYGec+WGr8KdKnggpVUvonbyjzmR7dMVTO/yM5UVDZKz6YO4kjf0H4nFv7N8PpVqdfM16kVNQVXn4BFifKZH+yOd0unkVu1iI6tCGj9xjMMeLQ0PENqZKkba1N9uu/vjMXyTOd2mVWgAQCMdjPPTrATKMu3764A4TW8Wk89vXBPE1IKsL2IOLKTx0TxqVMZ5/hi1UBWCY8J/wD1P7scKMue8XQ/xqNN92HIGb6gfp64Z8L4uE3+E7g8jbbHXEKVF21DnzuCPKQb4HKoz2tMaMnFUwThNYH+U5M3Ann5euJP/R3dahRdRUTHOVI1BRzOk6o6DGHIB4CEh5kHc9BJ3jYTyww4FxWbkwbao68mHnjklDH9S8JqWwrIZBHymXZSNalzqnYEsRPlfFh4DmXqBkYMD8IvGrc2PUAhTHTzxRWrVMrmWFKGVjrC20sPECsjaASLeU7Yiz3H6tTwINA3AQkRPVp39IGJqLys6JuOOJ6JxKjQy5B06qrfBTUXMRsPui0sbX6nFL7UZ7NsniXwDcLGkesGWAt5W5YMoUjTCqrPVq1AJbUS7m5+I30i8DpPusq06zNUBVjoEuhnwgwNt4uPnjocF1Vs5otoRcFz2apNrpsQrtBBgqx522xfKnD6mbo00qSAajVXPKUGhEHzLc+Xliv5Xh4QU4Ahn1AdBE+3/GLvQ7QUqPc5anTapWqUTWDEwqs19JG4/wC2LevniTilsdNy0U7P0VSpJfWinRrVhbULTGxBEcsQcU4oUaSV1kANaNUXDH8d98H9q8rQrD+IyyQxvVpxDIfveakggnqD7KHyDZlECDUV+G4kDmrc7bg7QOWDi1LIVJSVAebz+sEC88gNweh5HAS5p0aHFgZvYg7kRj0vJ9nampTWWki2J1MCbRcbrtzwh7c8ORK3jYaWWQZjqPy88OlnLQtYror54kakDUVB9L/v974MyHEe6RtNmFKoQf6iALeYE4Q57u1goQIuCTN7evIY3ns8GFPulbwKfEQQL7+vziRgNeDKI47L5HvQ1Mz3njZFFvEUZk5bHSy+pw+fOuFpUSlJI0iVdIdiIBK/GJiJNp1dceejM1FqakJVxAlfK4572kAG2O61esxNYnW4MudmWOZgCB5jaOWFdlEtF6zdGoj3BV1MQeR5YD4iamvu1YIBLgMPCQY1KbdR0m+HXZjtSmeGiui98sQfvWFxAsbC3uPJnxLJLUJ1KQeTAEj546nBT3H7HOm46PPKuTpkkMvcsR4ainwz/WJNvMR1ud7Nwnt3VoDTnaArLsKoiWGwufC0/wC03vfHGa4aDKwTHQG4HM2/cYK7J5PUx0IKiqNPjnSZv0/xfCuFK+hlOzqr2k4cqu2Ud6bsJFNg0Gd4BlRhdku1RcPrrpTK7KFL1HPkLLHmTzGH/HszTNVUqrRZAtkXQqI15jWI5eX6scpwZGUCmokifAE26agoBHLE3KcdD4wavyA5Xs3V1pWzTmTcU7GI8Uu20r0AgGL2kuuNVqdFqZRUXWy6116S6jbU8EKgLAnygDliTg+VqrQp0mV4QAaNLXI535Sf8xiq8Y44FzBDsUpU4BXQniYHYqbG45g88TpBEXa+lOeqEqlOT4hTYsslQSRPODta42GDclmGWm9PYMpVh6HWvPdZIwtpu+ZzD1lpEUVeajBAAmuwBAECRJJERHLmyyx1vUbcTIPqY/LB40GRxkabIpUkaXOqOhEi3zP/AJY1jQqyfQn8v0xmMnROS2VLLtsRyM2xYmh0tzuMV/LJp6/rgzK54UzpY+E7Hp5YrF08WLON7Rt0hukfLG0UqNYgLyJEpbeLb+mFvF0qsfFBHROfmT/nF2/0+SnXylWhUCwrgmmd4Nw8gjcyOtvMRsvDGrViHNV6jISpQtYiB0M8z5YEy+Y8WtRpbmnnz9sWnjHYtdU0Kndn7tQFhB2hgSwH9wxrKdgTp7ytmEVVEsUBYRvJi4jz6YVrLsMddCvj3FKdWkigHvBEOd08h97kPQDmMRZCkxErTdjFyqEi3p9cWRKvCaE90e/Yb2ZyfeAOWJU7TgeIDSPuDw+WwxSPHGgSmw/sbwwrNesCpUEIG3URBcg7GJAHrhpmhTUM5CzW+Mm4iAqIDz2DGJuMU3O9tGaxTWoMikg0oTyLEmW97YS53thmHb+boCmSECjwjkNW8+kYOSRtjfLpTp1aqgwqlgoJsLEfKfwxYOxuSVso1bTL1azaCfupqEqTygkCOuPNc7UqOCVVzrkAwYnmZjHq3A8z3YGWICpQy1Fh/cdWv8Iv645eV7L8SaV++ikdvKmmoj0iVeT8Jg2Ana9wcJ8vkGJFam7B7NJb8PyjB/8AqLWDVkZeYDe55/gcQdl21qUAOoEW3ncn5QMdMJRlLflf0QmnFC3tRnateqHrg6oH9ttio2AjlfY43xPgVQU6TFgx0gqOgN9M9ROLZ2g4HrpTsBJ6kWMH5298L1yj1MlAnvKQlSPtLFh02Eew64XGKbro2bpFJX7pt++e/wC4xYcumsUAjTAKwTIkAnSQBzERadx6I3zGrxG55iN8PuxlamCy1DpSoNK1DvSqA6qT6uQDjST91mwke9FGXHtDxKgzU2NJO5zFIMCfjpuN1YC4AO0crjnigVKlOi+pHdTvpIH1A0nc8hM4K4m7UqhDr4XaQOVwDaNwQfphFVzZDeE2B5m+M0kBBKGoKgqIBSE6g06B7XmPIYfZTt3m1Md5TqL1ZIJHP4SuAOH8G71DUqanYjUbmY3gHrvjvIcFotWUK5iZ0PeYkxKlSdotfBacVYE1J0X3s/25ynd6aoqK5JJgBlmeUDVtGC85/qBlFJCmq5jYJG21yRigZ3L9wyiqr1ZJAFI93T9PCNRN5hv84w1XqwFyyUknefnGNnKQHFIcUO0lMuIythfxhd+l9v364b8C7V19ekOmWXqEDAkGy+JgFWJvNoHrir9yF6fnibKgahJ/G9/KfrGNJPyZNeC4cS4vna1U0hX7mmELVHV1UaRuSyk6RyABk48qzmZ12WbtYuSWcmwiZkRz9L4t/E+zlOtenXWT8QDQPD99DAkDp16XxX+I5elSPd0m7xhY1Nx/apBj70x6Yk1Q6ZbOyPFloUe60ju3ap3qz8WunoA6wBB+cY64a600qTcKW3+S7ev4YruVLakJIvLD2n6mfb1wTWzjEupiCCLc5IAnzABG/PE2rlSOiFR48n7hGUNpxrHeXiLbSR8v3+GMw1nJkV+lQZbG4gQ0WPUeuC8vkhVVhbWBIHUc/lgp0YEWKyPY/qMS5fLo5jUKZO2r4fnECcd8uPRPLZVGp1BI8UfdBMfgcZkszWoVBUpkow5gtfyN7jy2th3ncqFfSSQRIYAGQeh9dxiFcmIvJ9TiK4pPopn7lh4P27qnw1aBc8mU6fmCNMfLDXiXabK9zUhGNUoVA0rYtzJki0+e4xTEyt7KB7n9cdpkUU8p9f0w3psRyjZPwjOhHV5anyLoLp5iTe8bRzwc3DDP8urQqA7aaqho80aGHphZVXYDfkAL/Lnhhkuymar/APthE61DpHyifwxug9hFTgjxqO/OR+zhZnuFVBB/lHp4ST5iSv7nFio9jCiFf4pw3SmrBB63kj5YB4fwsUNbV21OCAtUjUoA2kTIknY2288F1+ZA66YFwziL6VVdGqmxVg6yBBsYBEjlvbfDvIVWzGbqzqBZVEfdInwTF5CkCdwDimHh1Va5qUiKpV58JknVvPO4MHnfF0ocQZKOinTCsW1FnmVIEC1toI88c/P8cWmzp4Y2/hRXu1vDagcU7nQpCT9pCfCb/aElSPyIws7K5/ua4LSBYH2n8iRi4Zziv8RTAraRViYiPED4oAmxPzthDx7s+2j+IpAmJLppIa25g7kc43HvhoYxjafX9k+SMupLs9DqhWUgiVMW6ib+2KycsaDUXBOhlZGI2ENAJ5DSQLnr8++HcVGZVDSBDdwisBtrQQ99r2Pv6YtfDZeq4pqI7sVNJ2/mFlZSNpD0j6z64EY+nfz2Tq9ex45xfhWmq5+xJZSOkElZ8o+mBqNTQig+E9fWSJ/fTDDibrRzFbLG6rUYJfYMQQPUC3vjVZQ9rXsR5YeK8oZutMc8C4gWo95Uy4dHGlm0lUDA3Pg8CsTFmiYFjAwp4/w+g3joq6v9tTBXldT13tGJ+xdTua70XLBaq+Eq2m4vubExaDbBHH+H1aTamRhTY+FzBB/3Laf0xli/hrYW5XfgN7H0wV0mIEEAjcGxHzHy98L+J9ne7cOrFqTPbUZ2J8O1iP02xzkc4aRVl2IBA/8AyHzxcuEUyysHI7nMnum0knu6m9NiI2YiJ8yMNztRaZuOnYHxDKpVoxUIFoDtIViNgW21AExNzPOMU7LcFasWWl49IFhUXa+17jz9MWrs9nClSrSYtrpNplWIMA9efn7YK43xCitMO5q09DEJUV17zVBBA1b+YNsadSeSWmKm1plZ4f2UqyuuKY59YB9SP36SDx3KogptTqM9NwxuIEqYOwH05c8WfKVM9mQFRJQlxSzFRdGpQCzELYsSoHIrMXGFPCuzVbNMrVWZcuFIV2RUYrNtNMEwSZN53m845qeV3oorAezXA6udrJSpjQo3qESirc3+cAc55AYY9p+zi5eoLMqPq7uSNZCwusxsGJLLPI8oxZ+McSXhuUWlROgm1NTc3aXqPNyIJt5AWsMVbjmberoc62ZxOtpkggBRvawmP6jhr2NjcW7AuEprB8UQsE9ANvwwQgV31L8IED2299/liHOcP7p1o03mF1OVEAMbwOpAtPlsMFZdYEAR1wEt2LKeqC6B/wAYzHCyP364zCN7J0WLjfD0oovhZqNRRDi4Dc4O46wfbzRdxaxVhyMjV7g749K/05zqZjKFasNpY0mDQRpFlDD0iCb+eO+J9gMkTqXvBz0q5j9Rjrj+JUI1I0uFydoqX+nFMVs1mUdO8y3cU1IcSmtHU0xHOCzkb7nCjtB2aOULEOGomu9OmPtLHiVWPOV+hx6TVypytFu4XQouec/1Em7Nbc4rPaLIHM8OqBm8VWsHBnmoge222OSH4lqeVfWysoLHFlLy2SZjaR5kWxd+D8OydRTSCIzBJYtIqXkSCzb/ANggWkib+b8PrhUh2qMfXwjkRY/liIimK3eKG2+9/i42x1TnKW7IRSiz0viVXKZOk7IKSlQIGr+Y5sIHOL3PIX5YrFftrXLSgpoP7dRPqxN/kMVjNd2+1NVPUWP4Y4nAyl7jaZbP/i/MEAFaRH9p/wD6wFn+KVqtMowUggiYuJ9ScI6VfTg6hmgRi/G4y1Jk52togy+drZcqUdyF+w5t/t/xj1TstmMvxGjyZlsysPGPQ7+4x5rXQMvljrspxI5TP0KoaFLhKnQq3hYn0BmP6cLzceO0PxTtno9fspl6TDTTGoXDMASd9z0/PEGYpkct/wB/LF+4rlQwnms4rHE6SNqGpQwEnaR0O+3niUcZwxY04tOysdneKJk1zeWAEsrZrLgwAxUfzKY6GFt5emAP/mPl6gV3D02ZTTqKCZAJDK4ZRsCCI38XrgbtnwCpVTUo8aSRHMcwPM480zFFqZ0upBnmL+mA4uIYtSR6LxTh+XzjhznabzzdlDQJMdbT0whzuUSg2nv6dUG6lCG9jHPEOR7PByDSAqKdmcmJ6Qoub4IybZvLsdChGHxGpTCKB5GoAbz9keeFU2nYcNEWcytQ09eh1CmQ+kxPK8b4s/YdquapEppdw2ipTsAyQDLKSAwM6bDcedq5xztdUqqtNn1w0nTZT5SBcX6HbBzcMqZeiufytRabCJpprJAb72v1uBI3915Upr5hgqCOJ8NZCxWE0MWCmQVvPO+4xYE4l/0tM6dL1lUgFftakaIGwDHWs7QRscV3hPEM1nqdYOEZaegMwW694Soj5efLFn45w5qf8PTWwFJgp5BgsWG8KNA2xGUnJ1PtX+ysyjX/AD/rK1wXi1Knn8zWrDWhLKsG8yviHUiOdt8EZ3ilHMV5oZd6sNNoEeZvpBnnPzxT+B8Kaoy6pCvJ+RIMxtcHF87OZ7L5Ze4epT+04JZRYHaSfPbyPTHRDkqoJiSj5CnrV2ALVAHUBAw2RYiEBN4FpO5JPlhZnO16U1WjSYuV8IJJIHmW3Y/h54X9tO1lPMDuaAkAiagkbbqOs2vt64qmTyrs0IsnqfhX1OI+jcqu0OnStjXOVlaoKtdi538RkHpI6Yc5CkxYVswdA3UH4vK3L6/XC/J8OWm2tjrq7ydh5gcvX5RgmtmTPWb4u+NrXX8iZp9HJuzNEFjPoAIA+QxsNGBzV3+uN0zjNapC15C2aTPL/GMxvvLcsaxJpIxrs1x6rlahekRezBl8LjowH6yMehjt0vdhkI1W1U2nwnnpfZlnr4vrjyPLCb+f64ZZdJ647o8MeQRzlHot3G+1lSt4QYUxIHX9/TA9POsUEkhB8I8+uK/RXDLKLJvJjbHLz/h0o2/AY8jsT8dyi0qkLsRq9LnCuZ2wx7R1yagB5Lb3/wCMKqZtjRi4xSl2UbT2dY6BnGHHE3wQWdxjWuPTG8clZxg2EJmDEb4c5fs3XrVcsiUyxZxrI+yBvqPQAzP54Q5TMmkwqKFJQ6gGAKki4BBsRbbH0MtNRodVCmoJYLYew5YLm6o0YKxi+Z1u4jwzHrYfnOPMe1/avL5XOtk6mXWrQCqarpautVpbUrzuFZfDbfeLG+69KkgfYqHn9kSNsfM+ertWzNR6hJapUZmPmWv7X+mIpFmz1Lh3Hu7ANQmtl2AZKy3tOzgXVhsbRvtsK72yq5bMVV7lldHSZXkw3EzEwRbled8VDhfF61Bj3bkAm67qfUG04aca4w9egNaoDMyoIP1xeM3VMjKKsj4Nx7MZJayUnOioCCAxGlhYVFjZx+I3m0JHUOS0yxMtNyTzMm5v9cay9QgxyxHXWGMYSl2OEvkykH4l+WGdLip06NNuSyYPvhRQzTAxMied8T8QOllYWMT74ZOtoHyY37P9pKmRzHfUkAsVemSdLAxYj1Eg8jHK2LP2i/1TasB3VHQYIYs9yOnhC269bYpYqd5SJYCQN8AOgiQP374WcE+wxkxzw3iD1X7tnNKk7lyEtdtwpPwrPL1wTT4TTpMFrCS208/7eTDna98JOHnxRiwUswxApsdSETDX6bdMV4YRS6JcsnfYwy/Z2kwISmDPMMZ67arewxBVrCmNCIacXuI/D88HZNYCiT6yZ+e/zwRUzzhoJ1D+oA465cL/ACaJKd9lcesTvjnUeWLOpDXKJIg2HUYBrgX8I+WOLkTi6ZSLQnSn18sTUiBgjuwSRG2IAgnEskP2TBhjMYKQnGY2Qp//2Q=="/>
          <p:cNvSpPr>
            <a:spLocks noChangeAspect="1" noChangeArrowheads="1"/>
          </p:cNvSpPr>
          <p:nvPr/>
        </p:nvSpPr>
        <p:spPr bwMode="auto">
          <a:xfrm>
            <a:off x="307975" y="-1728788"/>
            <a:ext cx="4733925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6" name="Picture 6" descr="http://uploads8.wikiart.org/images/oskar-kokoschka/bride-of-the-wind-191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38" y="1576245"/>
            <a:ext cx="5029665" cy="416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66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Oskar Kokosch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06" y="1703890"/>
            <a:ext cx="3095316" cy="451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8615" y="532263"/>
            <a:ext cx="69876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smtClean="0">
                <a:solidFill>
                  <a:prstClr val="black"/>
                </a:solidFill>
                <a:ea typeface="+mj-ea"/>
                <a:cs typeface="+mj-cs"/>
              </a:rPr>
              <a:t>Oskar Kokoschka: Dec. 1914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00752" y="3643952"/>
            <a:ext cx="3698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Oskar Kokoschka was recruited into the most elite Calvary Regiment.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426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91" y="0"/>
            <a:ext cx="5568287" cy="1162050"/>
          </a:xfrm>
        </p:spPr>
        <p:txBody>
          <a:bodyPr/>
          <a:lstStyle/>
          <a:p>
            <a:r>
              <a:rPr lang="en-US" dirty="0" smtClean="0"/>
              <a:t>Alma Mahler - Doll</a:t>
            </a:r>
            <a:endParaRPr lang="en-US" dirty="0"/>
          </a:p>
        </p:txBody>
      </p:sp>
      <p:pic>
        <p:nvPicPr>
          <p:cNvPr id="7170" name="Picture 2" descr="http://www.alma-mahler.at/images/puppe_liege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19" y="3872988"/>
            <a:ext cx="5044222" cy="260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alma-mahler.at/images/pup_sitze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378" y="2683195"/>
            <a:ext cx="2546681" cy="352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alma-mahler.at/images/puppet_moo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79" y="1339077"/>
            <a:ext cx="2956186" cy="213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23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077" y="527998"/>
            <a:ext cx="8112660" cy="1162050"/>
          </a:xfrm>
        </p:spPr>
        <p:txBody>
          <a:bodyPr/>
          <a:lstStyle/>
          <a:p>
            <a:r>
              <a:rPr lang="en-US" dirty="0" smtClean="0"/>
              <a:t>Alma Mahler and Walter Gropius (1915 – 1920)</a:t>
            </a:r>
            <a:endParaRPr lang="en-US" dirty="0"/>
          </a:p>
        </p:txBody>
      </p:sp>
      <p:sp>
        <p:nvSpPr>
          <p:cNvPr id="5" name="AutoShape 2" descr="data:image/jpeg;base64,/9j/4AAQSkZJRgABAQAAAQABAAD/2wCEAAkGBxQSEhUUEhQVFRQUFBUVGBYYFBcVFRcUFxgYFxYUFxcYHCggGBwlHBQVITEhJSkrLi4uFx8zODMsNygtLisBCgoKBQUFDgUFDisZExkrKysrKysrKysrKysrKysrKysrKysrKysrKysrKysrKysrKysrKysrKysrKysrKysrK//AABEIAQkAvgMBIgACEQEDEQH/xAAcAAAABwEBAAAAAAAAAAAAAAABAgMEBQYHAAj/xABDEAABAwIDBAgEAwYFAgcAAAABAAIRAwQSITEFBkFRBxMiYXGBkfAyobHBFELRI1JisuHxFXKCkqIkswglM0NEY5P/xAAUAQEAAAAAAAAAAAAAAAAAAAAA/8QAFBEBAAAAAAAAAAAAAAAAAAAAAP/aAAwDAQACEQMRAD8A04FGCK1HAQcEYBCAhAQchAQwjQgLCBGRHOjVAZBKru197aNHJpxu7jkPEqm3e/1UumABpA0HeDxPig1XGBqUJKySjvPXa4kVC4OBiQNSJAjQ5Dl/V7bb91B2cAxmDkThIPGD8PlzQacEZZod8akNLiJceHAaD58f0S7N46oOCS4jUzoeA8SSg0WUKzq33mqccxHPV86D3ontHeSpGWp7xGWR+c+iC9AIwCr2zd5A7J+UDM6eefDvU1a3tOpIY9riNQDmPEIHMLoQhCgLCGEK5B0LkZcEEQwJUNRWpVqAIRgEMIwCAsLijEJtf3baVN9SoYYxpc48gBJQJ316yiwvqODWjiTCyXevfJ1d0MJbT/dmMueWpUJvTvi+7qYjPVg9hshrQBzkGSouzr4yRM5ZsjMxyI1hA6bcOc6NQdDn7/upSx2YHzMhsRHI8vfJK7J2Y4nIYg45EmSDlH1+ZVy2bu2/IuMAuBIyygyBPEe/EK7sqxFRrCBAFVpzyOGQPvHkkbrZoo/CcTiGtbymJz9J8loFPZLWNIaIGIEDvDsQKhb3ZOmWUyJ5/CB83egQVGyspe0A5h2GCJAwGST5zrzUzb7PYAS3E8lxAJ+IuMEvI0AAnzcpmw2XPDtOmZ4TOWXDCSpX8EO1hAADY01OZcB5oIahssMcAWywNjXSfzEZ5k8O/vSdVkOIwjIT4D8oEcT+qsTbdwzyIy9eJ9ElVsyGkwZzJA1z0z4ZfogplZrsU1CQD+XMSBpOYyCBktqNfTNRj2HslrgCPECQWnOQU422azXDsCkD8MgE4R9/FRtyRA/aEnUhwaI8wB3aINS2JvLTqtDahDKmhBya482n7KfWEWtwA7Vpz1Bjv0V02DvY6mWtecdMwCcy5nfpmEGhIwRGOkSMwcwe5HCAVy5CgjGhKNC5oRwEHI0IEYIAKpnSrjNg9rNXvY0/5Zk/QK6FZF0v7fJcKDTDKcF2cF1QiQ0dzWkT/mQZhdtDOzmTxyy8lJ7rbFr1qzXU25AgmYGWnomFls6pWeOzAcYBMRJ4CdSvQW527rLWg1ozcRLidZQMt29h9X8Q5eIjSf1VrNIABGNEeB5oxpoGzqGkc5+R/VErWgdGX9/ZKfMp696OGoIz/DYIjuHl7j0S9W1Edw/RSGFFcxBHG3xRwyz7hyTltEAd31S7KMIzmoKzt2yDwTgk+MH14BZttYODi0MieIkgEaiQMz5rZq9viVH3p2O5ubTl+6SY9JiUGa3NEg/CeZ7OYStvcZeHHSAn+0nO/O0AjL4Ax2nCD2vkoN1aHD+5I8EG3dH20+utQDOKkcBni3Vp9MvJWkLOuiSuC2s0adh0cj2gfstFagFChXII4I4SbUoEBkKBCgBy829IW1DVvaxOjXuY0cgPzeJ1XpJ68tb3Uy27uA7UVqn8xzQSXR+w1LykMyAcR46fReiKD4Cw3omth1xfJEDlqORPDRbXbvkIJBr0eU0pu705BQHCOEi0pRpQKhGScoQ5AJKKSjEopKApCZbStw9hBAPzT2UlV0KDFN5cLahDgRnGpI9JlVqpgOYIHDlorpv+8NqODhEwZyLTykajxCz+5cJy+Rn1CDSeim8cLksJ7NSk7UzLmw4fKVrzVhPRbU/66iMQiKmU55sOXf8A0W7hAK5cuQRwRwigIzUBkIXQhhABXnXpcohu0qv8QpuPm0D7L0WV556XR/5nV/y0z/wCCY6KacYyQQ3KCeJ7gPutVtHhUDc2jFCkGiJYHeuefIyr3YjTJA9IzTmlmEg5spzRb3oFGtRghAXYUBlyABA4IDAoHlJ4e9c5B2JNrmtAK6pVAUHtzaYa0zmIPsEIMu6SL8Pq9lzS0+yqMa4Pf46+Ckt6bjFUc4GQXGDM+fmoIaoNA6L7Mv2jb4PhaXVD3YWmQfUL0IFlHQRs9vVV68DEXNYDxAiSO7Uei1cIBXLlyBgjNRUYIDhGRQjBAncVAxpc4gNaCSToAMyV516Ub+ncXZrUiHU302Q7nAjy4LdN9bZ1WxuGMMOdTIB04ifkvPe0N3a1KnS6xsCrUDG5zmTER5oNc3TtA2kwuy7LTn3j36K30KYyKzTpBv3W9uxtMxln4DKPWFRdndIFxSOdR57oBHjBOaD0TVGkJNlyQsctOlEtMuqYh+71Tmx3TmrBszpJta4Ic4038A8QDyLTx8EGoUbgFKOqKlbv7fFaCwzPEaZGNVKXW1Q10E5QgsQqI0qiXu+9vQnG8AjhOfdkJ5JhT6WbaYAc7waffFBpJSVVVmx34t3xLvi0558I9fRWGldsqCWme9A1uK8Dv95LPt+dr9UwgAwQfDkT81oF1bk6a93HvVT3x2LjpGRJgxznuQYNdVcTj4ykwPkl7qjheW8WmPmgAyI4nP8Aog3noMoxYPd+9Xd6NawfWVo6pXRBRDdl0MvidVcf/wBHCfQBXQIBXLlyBlCMAuQhBwCPCBGQNr9k03jm0rPNv2L613aMDJpsf1rzGQwCR/yhaRcDsnwKq9dgZUa4E9oYc+Y4IM96Vbd7sJaJEEHInLiqbsbdJ9Ysxhzabn4ZDZJPGT+XuPFb7cbHFeiQQM89OOqhKNi63l1OYOR7OKCNQRGkx80GMb0bvi1un03U6nVDJpbm4dkYXdr4gTzjjGYUDc2NSlgNRpbjaHtni0zB84Xo5ld1YjrbejULTk51N0gcxiy4c032/u7Quml9zQYarQcLmlwIyy0Ma8PBBVOhq1LqLnkmMZAzyy1EeKnOkC0eGF7DBb6AcZVj3J2O23tm02gASXebiSfqib42HXUXMH5hB+qDzZePk/EXO4uJJOv90e2spPbqBjeJhzyOUhui1a76PbZuGoD1YLIgkjtZQ4Ec4OWWqse1N1qVXZ/4e2wBwLXdiBicAfnnInkgybZVs6mCberTuWjtOYJbUbzIY/4tOGeSvG6u82MAU3Q4cDMRoWkeKTsej24rONS7f+1azs1DAqOc0YWOJklxgCXHWBqj09yLoVA9ppudxe3EwmOJjIn3mg0G321hpF9T8onUEgeA18k9651QNFWk5jX/AAkkEg8A8D4ZUBbbPqh1GnXLizFjJIbhLmDE1szOonPkrfXBdTeGxOE4ZEjFHZy8YQect+NjPpXtZrm4e0XiRkQcw4HiCk92t1Kl5UIbIDQJdGQnT6Fayywp7WZTfVBZUokte0als5s9R9VYNm21sxxtqeBhaMRYMnZ5SUEZs/e2xtH0bBjoIhgwtPVtceBceJM+ZV3CzjfXchtepRdSAY4PbicMuyCJ84mFolAQ0DkAECi5cuQNJQhAEIQGlGRUcBADxkVA7XjCcTQcJlvMEcVYS2clW94LS6Iw0qbXtJzdjDSG8ZB1MckDnYF81zAJzzRb61LSXsccz8PBUvZd++hUIGmLvPHRXax2i2oM0DWjRqvye7LTL7lI3bg39mDpr+ini/LSFWrOsK9d+H8hwnxjTy+6Cd2OOweA4LqzZJlObdmFsIrh80CD7FjmQWgg8CJHoq5dbthrppPcyDOEtbUp+hgjU6EK2MeOaF0HVBBWNGqIDntI5MoOB/ngfNSrbcuiWwB+84/yty9Sl6VED+6XJhBW99Kpp06bwY6uqw8hDpYf51PbNeXMEqJ241tUspPEtcZI7m9rPzAU1Y0Q1oA9+qCEsdlOoXlR4jq6wxQDo8ayO/X1SN3sQC8/EDVwA04jgpqs79owfxO+n9U7FIQJ4ZhAkG4iJ4JyiU28UdAKFcuQNAhCKEYIDgJQBECVCDlzhkfBCuQZPUty+pqZJOXgVatlW+ECeHr5qNfTDKzm5ZPdlGeqlalyGNPPKECW8V85tPBSzqOyA+/gq9uxtelb/sX1AKuJxeZ/OTLvLh4BWChhB6x47Th6Dl3LEukuxqUr19UfDUwkEeAH2Hog9BW+16Zb8QQVL1pLYPFeaNn7y3Ley1zj3aq3bubG2ndPD+vNNkguxTkP4W8fXig16+qAP7M6Q6NByTq1rpXZdiKdMNPaMZk5k+KTuKIbmMhqgfMeiXFeAo8V+/8ARIXVxkZOQGv9EEaL1z7+kwaGnUcfAFmf2V2pDJU3dWyx1X3Z4zSpyPyNPbd/qcP+I5q5tKCLvDNWnBjN3noApLF68kyvdj062Fzi8OaZa5ri0g/Q+YTy2tgzQkniXGSUC0LlyFBy5cuQMwjhQ1fb9vTMOqsB8VH3W/dpT/8AcLjya0lBbAlAVnNx0o0R8NJ57yQP1TC56WY+Ghn3v09Ag1aUBcsQvOlu5zIbTaBpkT85VS3g6TL66aaZqdWx2RDBhJHLFrCDWdsXlN1051J4cJ1aZGLRwkcimz74dYA4iACR3uWY7h7XFOnUY4xDsQ7gRn/L80/3ipPuyDbmdASPlMe8kF+q7xUzLQQYOcESJzA7+KLe7Nbe0wHNB8tPPugrPKW4l2ztU7lmM5kDEJ59xPkn1Ky21SipSqdeAZ/ZuYTz7bHAE/NAxqbF/DXLXNY7AHgThOsiY8J18VsGzbgBuQDctNB6KiO6QLktwVNm1jcDT9i+D5ROnFNhvVtEAE2FUicpoVGEDkNctNQg1KntZpynPlxRPxrqzzRowXAS5xyaxpyBPeYMDjCzCjvPc1XtpCxqis8wM4EnmHaADOeC1zdjZf4aiA8g1XHFUdwLzwHcNB4II6ps2vTjGWub++0GZ7xwHqme0g4xTYTjqHAO6dXDwEnyV4IlR/8AhjW1OsEzBABzDZ1I980A2ts1jW025NY0NHknFZ0N5LmBRe8W0m29F1R5hrO0fAZx8o80DvZu1GValak0jFReGuHi0OH1I8lILz1uZvk6nfmvUPZrvIq8oecj/py8gvQjTIkaIBXLlyAVy5cg8vXV2ROfHSUzq3kpCu+SuwYRnxEoFH1THomta45n9UW4fOnDio+q9ANxVxHuSBQyuQKWlUh0TAdkft81f927l7WBrYxQc519/os6Vo3duWU3Uy50sd8XNjxwInMcQe9BZNu3lyW9hpa6QQ8fCcs4PDT3moi13/vaMhwY6Dq5hafVsLZNi1mOaBk5vr71Ux/hNq74qNI+LGnv5d6DH6PS7VyLqEEHMsqH6EeHopW06T2VjhcKgMfnc0N7/hzPgtAuNzbCoD/09PxAgzzyVS3g3Qt6NNxaAAJzIl0cADKB1uHtB1walwcJJeaVPC2AG5Fx9SZz/KFpdNw0yVE6P7UUrZuQEDKOZMuk85J9FGb6b6O2fcUyGF9OqyCBGIPYcoHeHD/ag1Dq40y+iNKqOw94azw11wKdEOAIpB3WVcwPijJvqVa6VQOEoAcI0WU9NW28FJtsHQ6rDiBr1bTJ9SAPVau9Yd027PeLplYj9m+kGNP8TC4uaeXxNPf5IM0xreuiLe9tzQFtUd+2otgSc30xoRzI0WAR75J5sbadS2qNq0jFRjgQfse7uQet5Qgqpbib509oUuDa7AOsZwn95vNs+itbSgOuXLkHk4sAEkZpJxLidf0TzBj+cpO4gaHKIQMrmGjJRb09vavBMiEBVyENVysd7rSnZfhTs5lVxBLqr6kOLyPjBDMQjkCEFLKPRfBz04ogCFBat3t8alo6JL2aZk6DQgK80+lGlgzkGNO/kschAUG8bF6Q6DxGLC7v4+CY7w7w07t7Lak7E+o8DIzkM3eIwhyxYEqb3RqVGXNOpTYXHF1YdhcWsfVGAOJHIOJiUHoDZ9A/gWlr8JLMQcBkCROY5ea8+7zbYrXFY9a6XU3FowggYgYkDmtm2rtA0Nn0wT2uqaBynCIVe6NujSv11K9vWhrWu6wUXCajnGS1zxoyCQYOeWYCC4dHNlf06LRd0mtGEYYqN6yIyxjnnzlXuk7LQiMoIhHYyNNPoi1UBKtcDUrLumba1M29GjkajqxqD+FjGuaT5l4Cum2rnDlxOQXn3fPbX4i8qOBljP2TORDdT5uxfJBC3J+ZQMHJJskkeKVeYQSO7+16lrVbVomHtPgCOLTzC9J7obxU76g2qzJ2j2cWP4jw5FeYLRpmQFbN0N4n2Vw2o2S10B7eDm+fFB6RCFNdmX7K9NtSmZa4SP0TpB5bqPDBHsqKu3iCZ8k6vauEGFD1XlxQIuJJQkKybs7vuqvBcOIy7uf1Qb9bD/CXRaJwPY2o3zycP9wKCtwghKYVL7K3Yurg/sqDyP3iMLPHE6B6IISEvb2bn6DLnwVodubUY8Mjrap1YwEgHlPFWah0b37m4iKdJsfC5+cd8AoMrq04MHgkoTzalHBVewlrixxaS04mkjkRqEzlAejTLnBrRJcQ0DmSYA9SvRNXcxlDZP4Wm7A/DidUjtOqntF3h9AFjHRzbNqbStmu+EPLz4sY57fm0L0jc1usdgHwiMR5/wAI7kFF6Od2a5i4vXmo2nlb0yCAANKxbzy7IOmuumnhJW7YCVlAJdCaXNeASlK9SBKqe39rBrHZxOX6lBVN/t4wyk+o13azpUxOrzq7waA4+ixUFS+922/xNaW/+myWs7zPaee8n5AKExIHtB4iOJOvLwQRJ1TdhTmk2CPLggeUGRxKkGCYyj6pC3iM4geHzTv8Rpwj3wQXbcDe02jurqSaDjnP5D+8O7uW1Wtw2o0OYQWkSCF5lpvkRx4Kzbp78VbIFhGNkZNJjCe48onJBnl08vdAUzsLdyq8tOGJiJH/ACIRt2NiOr1mU2RidJknKBmZhbdsLdhlEDGcboE8AgZbobpU6ADnS951J08gpTePc+1vnUn3DHO6nEGgOLQQ6CQ6MyOyFOU2AaJSUFf2du1ZUnRRtqLHDR3Vgn/cc08dZuc4jgE52hdMpMNSq9rGM7Rc4gARxkrMN7+lg9qnYAcjXcP+2w/U+iC+7Y2zZ7NYX1XNa4jJozqv7gNfPRYvvz0jXF8DTZ+xtzkWNd2nj/7HDh/CMvFU+9vH1XuqVHue92Zc5xc4+ZTN5QAT6Ii5cgm9ybjq763dw6yD5tI+62bd3eemar2OeA7rHNAcc5DiPsFg+z6uCrTd+69p9CFsO6NhTq1Xu6kPioSXOaCC1xniI/Mg1u2qYgEs4JnaUi0QGgAZCOSd5oGF2058llfS3f8AVW8DI1T1bfCJe7XkNe8LVL45RzWDdNl1iu6VPgyjijve4g/Km1BnK4LihaECtIp7SBnmm1uM1KsZy4cP6oFKTARoNfFC2AZ14efsLm0jl780LYiEDi3rgSdc/slqNY6gdyZUG+ikKTIHsZIFd0dqi3vKLz8AeGung13ZJ8pnyXoZhXldhlbxuRvMytYMqVXtaaQNOoXEDNmQcfFsHzQXIvVa3s32oWLYJ6ysRlTac/F5/KPn3Klb2dIzng07SWN41Tk4j+AflHec/BZdcVHOcS50k5kkySfPVBLb2b01750139kGW025U28jHE95VeNTgjOcOCScUAEIpCMELkCQQJSEEIAC9C9HFU/h2ECBUp03cOLGgz6Lz4AvRvR0yLW0Ef8AxqTjl/CEF3ojLNHKJUMowQN61KV506ZGEbRcDwo0/Q4iPqvSRWJ/+IG0aKlrVEYnNqsPMhpYW+mN3qgx9cEaELQgcWTZImR3qRLCI7/fkm9k3PM5KRfSnPWeOaBEe/slKTOBJ5+wlre3mfunVO3gd+eSAbajzzEHmPf9U5bRyBEk/ZcJPdwj7p1SZlJMZx7lBU6NoXTyn3CdMYG6f370/fShunv39EyrM5e/0QMLu4KZGSnVeln80lgQJQuLM06bT5++9caeeSBqGrsCddVzIHmERz2jvQN3MQYUsJOgR2Wj3aCUDSF6F3R2vQt7S2fcVqVKbWgG46jWkjAJIBOawz/Dc+04NJ4H+6cCxaQMVR7vhAnOGtBhonQZ5BB6ItN9rCo7Cy7oknSXYQfBzgAfVTVK/pO+Gox3g9p+hXmuztqDc+rkjQkk5+wVLUL3CIa0NGZgAIPQL6uU8PksU6Zm1bm4aKVOpUpUKMuexrnMa57iXSRlkGs8FBVdpvMguOHgE3F0dQXA+/NBUhSSjaGUqYuKUmYz4nj4/wBUpSoxp5Ze/ZQNrOgMwdI4c1J0beeGnr80e3ojLgI8T5e/onQrAkRynvy9+4QIupRn9OP6Jekzz95+/DmlKTwe1oI+GY5f0+XIprUqmocLdO45Hw7v6IFDVMwwZ5g8Y9/ZOre0nN0n5wiWtINJ4R9gJCk6Ij35/cIK69uSbVWHkT7lOKuvvvSz/hHifogh61vxTGo0DiD6Jzt74h4D6Jla6jx+6AzHGYaCjilUdqYHzTxuh9811voffNAS32G55+JoHNzo4SI4pd+y6dOMVQE8cImPmpC00/0/ZQtNA9LqTcmtJPM/oifiiBGg0yySI1HkhPv5IAqEfX38kVoJz004oDp75o9v8I98QgdUnxoJI4I2MyOUIx+L3ySg/J4IEcJyjhpp805oUj6/LVIO4eP6KQpalBHXFIzB8PFDQ1Hse+Pqnu2fjPg77qMbp7/iQOXVQCTPA98cvfikalwZygiNZ+Rj3qkKuh98UlS1KB42uXZZx66d3r81JWjHAANHcCfTKO4JjZ8PJTjdW/6v5ygBpDQS4gknLOO/7JU7XptHnwnyULfaj3wUdV198yg//9k="/>
          <p:cNvSpPr>
            <a:spLocks noChangeAspect="1" noChangeArrowheads="1"/>
          </p:cNvSpPr>
          <p:nvPr/>
        </p:nvSpPr>
        <p:spPr bwMode="auto">
          <a:xfrm>
            <a:off x="155575" y="-1881188"/>
            <a:ext cx="281940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6" name="Picture 4" descr="http://alejandrapuch.com/wp-content/uploads/2013/08/Walter-Gropiu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82" y="2043113"/>
            <a:ext cx="281940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nrs.harvard.edu/urn-3:HUAM:INV000003_dynmc?width=3000&amp;height=300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112" y="2043113"/>
            <a:ext cx="4619625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7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Alma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886159" y="4913194"/>
            <a:ext cx="3566160" cy="991958"/>
          </a:xfrm>
        </p:spPr>
        <p:txBody>
          <a:bodyPr/>
          <a:lstStyle/>
          <a:p>
            <a:r>
              <a:rPr lang="en-US" dirty="0" smtClean="0"/>
              <a:t>Alma with her mother and half-sister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Born in 1879 to Emil </a:t>
            </a:r>
            <a:r>
              <a:rPr lang="en-US" dirty="0" err="1" smtClean="0"/>
              <a:t>Jakob</a:t>
            </a:r>
            <a:r>
              <a:rPr lang="en-US" dirty="0" smtClean="0"/>
              <a:t> Schindler and Anna Sophie Bergen</a:t>
            </a:r>
          </a:p>
          <a:p>
            <a:endParaRPr lang="en-US" dirty="0"/>
          </a:p>
          <a:p>
            <a:r>
              <a:rPr lang="en-US" dirty="0" smtClean="0"/>
              <a:t>Alma’s father died in 1892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478" y="1360448"/>
            <a:ext cx="4949522" cy="336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9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672" y="11373"/>
            <a:ext cx="7656394" cy="1162050"/>
          </a:xfrm>
        </p:spPr>
        <p:txBody>
          <a:bodyPr/>
          <a:lstStyle/>
          <a:p>
            <a:r>
              <a:rPr lang="en-US" dirty="0" smtClean="0"/>
              <a:t>Alma, Walter and </a:t>
            </a:r>
            <a:r>
              <a:rPr lang="en-US" dirty="0" err="1" smtClean="0"/>
              <a:t>Manon</a:t>
            </a:r>
            <a:r>
              <a:rPr lang="en-US" dirty="0" smtClean="0"/>
              <a:t> Gropius</a:t>
            </a:r>
            <a:endParaRPr lang="en-US" dirty="0"/>
          </a:p>
        </p:txBody>
      </p:sp>
      <p:pic>
        <p:nvPicPr>
          <p:cNvPr id="9218" name="Picture 2" descr="http://40.media.tumblr.com/64e4f5d7791914c727d3045c67f9f76c/tumblr_mme0iemdY41rpgpe2o1_1280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t="4466" r="11693" b="4765"/>
          <a:stretch/>
        </p:blipFill>
        <p:spPr bwMode="auto">
          <a:xfrm>
            <a:off x="341194" y="2088108"/>
            <a:ext cx="4653888" cy="356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gustav-mahler.eu/images/Contemporaries/GropiusManonAl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371" y="1878627"/>
            <a:ext cx="3529321" cy="352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6036" y="5874855"/>
            <a:ext cx="4449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Walter Gropius and </a:t>
            </a:r>
            <a:r>
              <a:rPr lang="en-US" dirty="0" err="1" smtClean="0"/>
              <a:t>Manon</a:t>
            </a:r>
            <a:r>
              <a:rPr lang="en-US" dirty="0" smtClean="0"/>
              <a:t> Alma Anna Justine Caroline Gropius (1916 – 1935)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51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91" y="693761"/>
            <a:ext cx="4995081" cy="1162050"/>
          </a:xfrm>
        </p:spPr>
        <p:txBody>
          <a:bodyPr/>
          <a:lstStyle/>
          <a:p>
            <a:r>
              <a:rPr lang="en-US" dirty="0" smtClean="0"/>
              <a:t>Alma at her salon in </a:t>
            </a:r>
            <a:r>
              <a:rPr lang="en-US" dirty="0" err="1" smtClean="0"/>
              <a:t>Elisabethenstrasse</a:t>
            </a:r>
            <a:endParaRPr lang="en-US" dirty="0"/>
          </a:p>
        </p:txBody>
      </p:sp>
      <p:pic>
        <p:nvPicPr>
          <p:cNvPr id="10242" name="Picture 2" descr="http://www.alma-mahler.at/images/photogallerie_historisch/biographie/alma_1925_venedig_werfel_m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00" y="2490320"/>
            <a:ext cx="3871439" cy="372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alma-mahler.at/images/photogallerie_historisch/biographie/alma_1931_werfel_hohe_war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109" y="1971706"/>
            <a:ext cx="4047949" cy="296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67785" y="5500048"/>
            <a:ext cx="3589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Franz Werfel at Alma’s Salon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27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571" y="65964"/>
            <a:ext cx="6578221" cy="1162050"/>
          </a:xfrm>
        </p:spPr>
        <p:txBody>
          <a:bodyPr/>
          <a:lstStyle/>
          <a:p>
            <a:r>
              <a:rPr lang="en-US" dirty="0" smtClean="0"/>
              <a:t>Werfel’s Child or Gropius’s? </a:t>
            </a:r>
            <a:endParaRPr lang="en-US" dirty="0"/>
          </a:p>
        </p:txBody>
      </p:sp>
      <p:pic>
        <p:nvPicPr>
          <p:cNvPr id="11266" name="Picture 2" descr="http://www.alma-mahler.at/images/photogallerie_historisch/biographie/breitenste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71" y="1550710"/>
            <a:ext cx="4293596" cy="302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alma-mahler.at/images/photogallerie_historisch/biographie/alma_1919_werfel_liebespa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35" y="2149190"/>
            <a:ext cx="2792341" cy="374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7481" y="5349922"/>
            <a:ext cx="3780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Alma’s house in </a:t>
            </a:r>
            <a:r>
              <a:rPr lang="en-US" sz="2000" dirty="0" err="1" smtClean="0"/>
              <a:t>Breitenstein</a:t>
            </a:r>
            <a:r>
              <a:rPr lang="en-US" sz="2000" dirty="0" smtClean="0"/>
              <a:t> (top)</a:t>
            </a:r>
          </a:p>
          <a:p>
            <a:r>
              <a:rPr lang="en-US" sz="2000" dirty="0" smtClean="0"/>
              <a:t>Alma and Franz Werfel (right)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2973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75799" y="1867469"/>
            <a:ext cx="3563938" cy="1162050"/>
          </a:xfrm>
        </p:spPr>
        <p:txBody>
          <a:bodyPr/>
          <a:lstStyle/>
          <a:p>
            <a:r>
              <a:rPr lang="en-US" dirty="0" smtClean="0"/>
              <a:t>Alma and Werfel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2"/>
          </p:nvPr>
        </p:nvSpPr>
        <p:spPr>
          <a:xfrm>
            <a:off x="475799" y="3272426"/>
            <a:ext cx="3563938" cy="216317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Franz met Alma at her salon.</a:t>
            </a:r>
            <a:endParaRPr lang="en-US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203" y="1249327"/>
            <a:ext cx="5104264" cy="460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9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was Franz Werfel?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5509" r="5509"/>
          <a:stretch>
            <a:fillRect/>
          </a:stretch>
        </p:blipFill>
        <p:spPr>
          <a:xfrm>
            <a:off x="4667250" y="368490"/>
            <a:ext cx="3685180" cy="562749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en-US" sz="2800" dirty="0" smtClean="0"/>
              <a:t>He was a Jewish novelist, play writer, and poet</a:t>
            </a:r>
          </a:p>
          <a:p>
            <a:pPr marL="342900" indent="-3429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89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Johannes </a:t>
            </a:r>
            <a:r>
              <a:rPr lang="en-US" dirty="0" err="1"/>
              <a:t>H</a:t>
            </a:r>
            <a:r>
              <a:rPr lang="en-US" dirty="0" err="1" smtClean="0"/>
              <a:t>ollnsteiner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6209" r="6209"/>
          <a:stretch>
            <a:fillRect/>
          </a:stretch>
        </p:blipFill>
        <p:spPr>
          <a:xfrm>
            <a:off x="4667250" y="368490"/>
            <a:ext cx="3566160" cy="562749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r>
              <a:rPr lang="en-US" sz="2800" dirty="0" smtClean="0"/>
              <a:t>While married to Franz she had an affair with Johannes.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39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174" y="1840023"/>
            <a:ext cx="3563938" cy="1162050"/>
          </a:xfrm>
        </p:spPr>
        <p:txBody>
          <a:bodyPr/>
          <a:lstStyle/>
          <a:p>
            <a:r>
              <a:rPr lang="en-US" dirty="0" smtClean="0"/>
              <a:t>Alma’s exit from Vienna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3194430"/>
            <a:ext cx="3563938" cy="2163171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dirty="0" smtClean="0"/>
              <a:t>1938 Alma and Franz were forced to leave Vienna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Spring of 1940 they were no long safe in </a:t>
            </a:r>
            <a:r>
              <a:rPr lang="en-US" dirty="0"/>
              <a:t>F</a:t>
            </a:r>
            <a:r>
              <a:rPr lang="en-US" dirty="0" smtClean="0"/>
              <a:t>rance, so they emigrated to United </a:t>
            </a:r>
            <a:r>
              <a:rPr lang="en-US" dirty="0"/>
              <a:t>S</a:t>
            </a:r>
            <a:r>
              <a:rPr lang="en-US" dirty="0" smtClean="0"/>
              <a:t>tates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 t="-16465" b="-16465"/>
          <a:stretch>
            <a:fillRect/>
          </a:stretch>
        </p:blipFill>
        <p:spPr>
          <a:xfrm>
            <a:off x="4833178" y="407915"/>
            <a:ext cx="3265090" cy="2208742"/>
          </a:xfrm>
        </p:spPr>
      </p:pic>
      <p:pic>
        <p:nvPicPr>
          <p:cNvPr id="13" name="Picture 12" descr="edford Driv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6" y="3002073"/>
            <a:ext cx="4187992" cy="34701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101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87" y="555976"/>
            <a:ext cx="5377440" cy="1162050"/>
          </a:xfrm>
        </p:spPr>
        <p:txBody>
          <a:bodyPr/>
          <a:lstStyle/>
          <a:p>
            <a:r>
              <a:rPr lang="en-US" dirty="0" smtClean="0"/>
              <a:t>Death of Franz Werfel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68568" b="-68568"/>
          <a:stretch>
            <a:fillRect/>
          </a:stretch>
        </p:blipFill>
        <p:spPr>
          <a:xfrm>
            <a:off x="3793792" y="1553317"/>
            <a:ext cx="4408511" cy="656195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782" y="1895515"/>
            <a:ext cx="4258849" cy="2724254"/>
          </a:xfrm>
        </p:spPr>
        <p:txBody>
          <a:bodyPr/>
          <a:lstStyle/>
          <a:p>
            <a:r>
              <a:rPr lang="en-US" sz="2800" dirty="0" smtClean="0"/>
              <a:t>-Although they were still married during Werfel’s death Alma did not show up to his funeral.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91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63" y="145565"/>
            <a:ext cx="4562201" cy="1162050"/>
          </a:xfrm>
        </p:spPr>
        <p:txBody>
          <a:bodyPr/>
          <a:lstStyle/>
          <a:p>
            <a:r>
              <a:rPr lang="en-US" dirty="0" smtClean="0"/>
              <a:t>Rich Widow Again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4835" r="-76" b="-11020"/>
          <a:stretch/>
        </p:blipFill>
        <p:spPr>
          <a:xfrm>
            <a:off x="4829281" y="1090552"/>
            <a:ext cx="4014467" cy="421085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6263" y="1392790"/>
            <a:ext cx="4102073" cy="3606378"/>
          </a:xfrm>
        </p:spPr>
        <p:txBody>
          <a:bodyPr/>
          <a:lstStyle/>
          <a:p>
            <a:r>
              <a:rPr lang="en-US" dirty="0" smtClean="0"/>
              <a:t>- </a:t>
            </a:r>
            <a:r>
              <a:rPr lang="en-US" sz="2200" dirty="0" smtClean="0"/>
              <a:t>In 1951 Alma moved back New York</a:t>
            </a:r>
            <a:endParaRPr lang="en-US" sz="2200" dirty="0"/>
          </a:p>
          <a:p>
            <a:r>
              <a:rPr lang="en-US" sz="2200" dirty="0" smtClean="0"/>
              <a:t>- Alma became rich from royalties from Werfel’s publication and profit from extensive writings he left behind.</a:t>
            </a:r>
          </a:p>
        </p:txBody>
      </p:sp>
      <p:pic>
        <p:nvPicPr>
          <p:cNvPr id="6" name="Picture 5" descr="lma Mahler New York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79" y="3640542"/>
            <a:ext cx="3986257" cy="31416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164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9737"/>
            <a:ext cx="7178722" cy="1162050"/>
          </a:xfrm>
        </p:spPr>
        <p:txBody>
          <a:bodyPr/>
          <a:lstStyle/>
          <a:p>
            <a:r>
              <a:rPr lang="en-US" dirty="0" smtClean="0"/>
              <a:t>The End of Alma Mahler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906973"/>
            <a:ext cx="4149822" cy="2163171"/>
          </a:xfrm>
        </p:spPr>
        <p:txBody>
          <a:bodyPr/>
          <a:lstStyle/>
          <a:p>
            <a:pPr marL="463550" lvl="0" indent="-463550">
              <a:spcBef>
                <a:spcPts val="2000"/>
              </a:spcBef>
              <a:buBlip>
                <a:blip r:embed="rId2"/>
              </a:buBlip>
            </a:pPr>
            <a:r>
              <a:rPr lang="en-US" sz="2400" dirty="0">
                <a:solidFill>
                  <a:prstClr val="black"/>
                </a:solidFill>
              </a:rPr>
              <a:t>On December 11, 1964 Alma Mahler-Werfel died at the age of 85</a:t>
            </a:r>
          </a:p>
          <a:p>
            <a:endParaRPr lang="en-US" dirty="0"/>
          </a:p>
        </p:txBody>
      </p:sp>
      <p:sp>
        <p:nvSpPr>
          <p:cNvPr id="5" name="AutoShape 2" descr="data:image/jpeg;base64,/9j/4AAQSkZJRgABAQAAAQABAAD/2wCEAAkGBxQTEhUUExQWFhUUGBwYFxgYFx0aGBscFxcXFxcbHBoYHCggGBwlHBocITEhJSkrLi4uGh8zODMsNygtLiwBCgoKBQUFDgUFDisZExkrKysrKysrKysrKysrKysrKysrKysrKysrKysrKysrKysrKysrKysrKysrKysrKysrK//AABEIAPIA0AMBIgACEQEDEQH/xAAcAAABBQEBAQAAAAAAAAAAAAADAAECBAUGBwj/xAA8EAABAwIEBAQDBwMDBAMAAAABAAIRAyEEEjFBBVFh8AYicYETkaEHFDKxwdHhI0JSM2LxQ4KSshUWJP/EABQBAQAAAAAAAAAAAAAAAAAAAAD/xAAUEQEAAAAAAAAAAAAAAAAAAAAA/9oADAMBAAIRAxEAPwD24lVOJ0DUpVKYcWGoxzA4atzNLZHpMqwSvN+PfamzD4mpS+CXspnKXB0EuH4oBGgNtdkHGcZ8CcRpNANBldjJANGCYJm8BtR3yMaaLIwPi/H4OWCtVZFjTrAuA6ZajS5noIXaeIPteYaRbhab21HCM78uVnMwCcx+i8hxuKc9xc9znOcZJJJJPU7oLeO4m+q9z6ji5ziSSTufyVQV+qrPKg510F0VzzRaeMI3+qy3PTZ+SDcbxRw3VrCcec06rmg9S+Ig7hvib69O+qsU+LscBoe+91wHxURlfqg79zqLht3oqjsKx1hf+T33ryDcY4blWaPE3Aanvv6oNuvwwE6oY4S6dTcSqNLjJm+/JaFHjoka927/ADQUOI8OfTaXHTe2nKeSyxVjdd3Q4vTcIcJGlxbbb9NehXJ8T4cMxNLS5j62592CCga1khV5FVnTdQ+IUFz4pTvr7AyFWMCNb7KI6ILDat9UQVJtKo5kWkUF01RFiZUmvVOm263OF8PBOh731062H+4IPqRxXzT9oOAfQxtcPjzPc9vmnyvOYSNRyuvSvH/2ltoF1DCQ+sLOqasYbggf5uHyHWIXiGOxDqjnPe4ue4y5zjJJPMlAJ9QwhGomeoIEXhQzJyFEIGlSaUxCQHf1QOExKUJQgeUgU2VOEDkpfEKaFEhAT4iXxu5QwEgEFunjCBdGGPPtvfvvdZ0Jggv16+boe+n8qqT1UCUpQSa6/P1SDtyhlqTUBw8SnHRBARWoL2GeAdO/cH6g+oW9hOJtA+W/KOfvqT0e1cy1Gov0hA9d3feiqvJR8R32VWeUEKhUC5ScVAoHKaUgnICBgUpTjv6qTGyggCpNHJXMNhmkSVcZ/SuAwnbfUXsgzqeDeW5g05dibA+k6qLsK8aiJEjr1XQ0fELzd2V9xqJAjop//L0qj/61OQTJDTl6e2yDlntI1USuk47gaDYdQcS12x1HSQb6LDd7eiCuUyv/AHkERkaI3jX6pYagXXEACxOgCCg6d0yu4miGmAbqvknogHKZHbhidBPfUoKBSmThMUCBU2m6i0KQQGYfRGpaoTCjMP1QPiNVXqKxiQJVWoggSmcEzinQTp08xU/gc0ehAA5ozILgDtvtzH6IA0MPmJA5T+/ojswrQ0l7gNQABJm2vIX/ADUajWtb5XHPMEcrcxqFUMmZlBcqVaeVobOkuMwZn5aQqjqqi1sjdHbhDbymDv3qgD8Ta9++/VPF5lI04OhHskXAd7INHhTmh4e42beDv/C1uPYJmVrwMr3ySBYAbACb/wArD4eyXgRYHnC6fiVamabRqTuBcnkCfzQcmMPy1GpJhEp0j+Fs39ddlZx7gyBaRy2nruevooYDGlrw4xbmJ9r2/wCUAsTgCy5BGbc/RSo4DO6GXta+pjruujL/ALzTcXDQSDYRoIj0C51uZjhGs2IHKwIOqAVWgWEh0S2xg206BBfgxAM3NwNP+FYxOJc8+axttAPyU6uBcRmaCREk2236D9igyHtgwdUgrLqBIMKJoiJNvTr+iAASlP8ADnTZQAvdBYplWKcKmzUWVqmboJ4jVVXq3XF1VKAJCQdCcpiEFyJAIRXP36R+sFU2PIsEZrkEXu376KPf8KTmSiMp5nNaNSQB72QdT4K8JPxLg8jyA+y9gPgyiWNbGgtbu6L4TwApUabA0ABoA/W41XVU4QeNeOvArgDVpNnKJdbUDe38Ly2vTIcQbEbL64dTBFwvNfG32asqzVw4yP3bEtPO2xQeItt7KRxDjv6dB05Lpq/gjFtcW5MxH+L2j/2g7d7Vf/qGIz5DTg7SZnraboObqOJuT809M7LVx3h6ozOC3zU9RzE7fssuw2QbGDqmlqRlcJubRyNj8jyVjG8WpueHUxlLQADAgRy5Dpz5rBB/x291ZwdWCTln27geiC1XaZD8pyizRHIzvqZlVm1ntMtm3LQSI9lKvVe4NkACNRrBvcnVU2kyTJB6E9d0FnE4wlsEAEbgQZ9kDNPmN42/eFLEDM6RJgbnWLalQpuLY3n5ckEajy7kCEAqzXZoYIG3fJVi1A9N2th3yujs1QGtR6QQanHOEVaDyyswtIJidD6HdZL2+nei+qeJcLpVxlqMa4dQCuB4v9ktGoSaNQ0+hGYD2kSg8Pe1M4bL0Liv2V4unPwyyqI2OV3uHW+q5XiPh3E0f9WjUb1LTH/kLfVBkDpCmweif4XqnDb7oHaB39UfAU8z2jMBOh5e6A63cIuCpFzgBr/BKD0ngfinFYEsGIAqUDYFpBjlDh0ixHuvWOB8Zo4mn8Si8ObpbUHkRsV4p4X8IjEYWvVcXGo2DTawzYHzEgXLoB8vouk+yfC1KeJrMLXBmRv4jNwdbWvcjoRruHrTqoGpCzcV4mwlM5alekHD+3OM3yF0XiOBztgk/qvIvFHAqNGo8hskGXF5LaYk3mLnvncPUaXHcDXMCpTeR05X3Flfdg6NQAtDDGhGog/wvOOB+IG4ZjHVsNRpUzZrw11IGORr0mMP/mu8wlfD4puam4SIu0w5trTy59UHO+KvDhqHO0nMJGguLToZOgPsvGvEnCzTeZyieUR9LaQfdfR1CjUAy1C18aOAgkf7hz6hcj4z8KCuwuaBnBzARrzEi+w7uA8GayB9DGnVFoscTAAnbvdaPEOFOpVDTda2YA2sBNutoWWZbuUG1w/hQcf6j5OwgiN9whV+HgBwYQ7X3HPoVmvx79nG28yU9HiTxoT1QTq4UssY/nvu6T6bcgII1IA+Qk/IlSr1XVRmguP+2frIP7Kqx5abi/K6BqzYPp8z19EIt6ItXQnckoDHXH1QIRKNSA6ILhdGpIPrCo6E0qTyhtKCeZDr0WuHmaCDZTY4ad9U57CDm+I+DMJWkuotkjUCD8wudx32Y4dxikC07nO76AyJ+S9DcJ3UG2QeN8S+y2sCcjgeRP1R/BngGozETXjKGmBuSbfRewaoD4DxGoHL3Qc1gfCtGjMsBdMh8mb7Lo+DYQSX87A9B/KnidI3NgtKgwNaANggZwnZYHiDhtI5S6nmLTI5TzMamb3sujBUatMEQg4zjlIYumxs1qT6ZkOa19rtktqUwYO283WfwzwW/DvacM94y+Yl34ReMjZ8xB1INtxBhd/TojldHaEFLCtdAzCDumxVJXndFWrhB5L9quCgCoBBGvOJj8z3t5dUqZiQRr8z9Nf2XtX2ltHwm8nOiI5rxuphy2A4G+myCm2kPbqmpYYk2+tvorkZXXBA/T537upZS02JIGhIn01/5QRL6tIENe4A6wYB9RNwqT6p9fUBa5zPb5hPU6D2t8ysp1Agwe/0QR2jVQDOQXUeFvDL8Q4CIbNzFvTkSvWOHeB8M0CWgnee+aDwahgXu0a49Ft8N8JYqoRFMgHmP3XvWF4JRZ+FjfYLQZRaNAEBahUA5SrhVXOQGm6kHSq5ft+SWdBYzJgVBpTuagU3VLF1wyq2f7hPfyVkPMxyWD41YctF7dWvymOTh+6DRw2Oa/EZc12tmPUx+i3jUFrrwri+Nq06/wDSdlqNiI3BERrouq4PwfF4otOOD2Ui2zadUscSby7LeI/3IPRq1aN0RlXZYvCfC9GhGR1YtBkMfUL2z/3eb2mFo8Q8ozj+3Ubx/CDQaVJVKNcEWRfiIJuKqVXIj6lpVUmUHPeL+GGvSttM+4IH5z3fgq/BXYo0qQY5ppAy8NOQyAR5oXquIe1o8xgGAZ62WiQIgRGiD5347wR1IOJdOXoYGgF4i65ym9w0JXo32jYk4rFfdcND207vI/zOonkPzlU+E/Z1We7+oQ1vrJQclhmPfbnvFo6812nAPCIdDntcd/w+U+5/hdVwrwvRouAjNl0m/v31XSMYBYRA0tsgHwvAtYGwIAEALVYFWYVYaUBgVNgugtKJSQKsZVJwVjEuhUalVAWqY/4TNfzlCp1ZEbhRe+P1QWi+ERlRZ4rTIPyUhWiEF6q9ZPiGnnw7wNQMw/7TmV34s69/JCqusQbyL+kIPOPFnC21nMcP8RcarS4TheJ0qTRQrMqU58oJAe2NB5mkR0n0Vjh3C3VM9OYdSdDSRsLj2I/NbeD4LUac2p1OV1jzlp/RA2G43xKkP6uC+LzLKlNptfQvI9rLTocfqPjNg8SwHXMKdvWKkkegWjhGuA/DCsBiCrhKMTExMj3urIBHVTbbZPnCAdRiFopVq26y+IcRaxpJMAanlAQYXjcl2HqNDss6/PQLzY47iJp/61Y0x5dTp1Oq73hfE6WJrvpVPK57RWwlQgFsM1cGugl0nTkNlewWAyVKoMllSHtDxfzfi8uwnZByX2d0nNqudEtIgneZ5r0t7bDXv0VHAYJlOcrQJ1j9lotKBmU41lQey45oxtz9Oai590CaOaMCgCop0ygMEakgNd1VhpQCxIWdWatGtzVSt6IK7e7p6sFQbrfu8qVRt0AyyfZDJ2/XvojhyG93zQSBj9k7QDvqUFxLQoUq4nUoAgCjigXEAVGxy8zZF/UG3oupo1BzWLjsPSrMLarczXAbxcGQRF9brIGCxNJxdTqsqD/F8tdHrEE+sIO7c4IWcLiOKeMXYdk1qLm3iZBbPqD+yxj9orTckDoCP37/ACD0z4wQK+IAGq81rfaKzRsknqSSeg0CwcX4yxGI8tOWuccrLXc5xgASMo13KD0LjniNlO2YSTAFyT0AGqyeHMqYupTq1CKeGzuYWOnM8ublYLa+Y6dFzHBOFVKZruxbD95w5pVWMfULcwcTHmZmlsgeWJOnr6fjc4NWagc0nDxTa4tNPM/K5wLWTcmRzg6IOb4dTpU3uwZogVGsDg97XFxFOtEU7ktto60SCtipwz4OIc8v/wBeC2mSXFsC5B1ifzVN7qnDa1MMa+qK9Ysqv+Hne5jszmAOzZi5pcdZBE6arVdhW5mV6uamaLXBgqEOqPYNS8XI9roLFMckdrVVwONbWJLRAH16haEoBlvcpiy6MWoWW+iBgwb3U2gd9EgCkHWQEARhdBYUZqBq5VSr9OStYhUydigqVmToma6RHJHcLoNRo7/KyAT3x0VZ1QjQ99yjVW69+l1Wr8o9eWiCZraIVR0XE/so6NgG+1vz6KNN8C8deX7lA/3sjSUEYkkEkx/CFXHK09OfVZ9fGBgJNoHtr33qBuP4kOwtVtS/kMc/deN0qRcYAMnTmfmu047xxtRrmHQiOZ6LD4HgWPP44LYN7D8Ua+nfMJcA8M18Sx9WlTNSnRg1ocGuAF3NZmN35RMei7/h/hZtCo2scCythsU1lLDsr4gE03PEh1RpBa0OG7S5w21gUOHeHcmIospYhgpVi5takcVDaraZzZTkFyWk2PUTBXQ0qmFZ95xNP7tVwlAGlTwzqpqZXg+Y02eZrM+ga0EmLRJCDP4JwOvw2rjnPIquFJuRlB5dVIc6GuDHAuGXS4O+q9BxoDWPkl/9IVGUS8ioTSvt5jfKDY39VwvBeG4YYtzsFjaLq1ahWcMgJDXOLC0l2c2aNGuv5V1vC6TXVcJVFX4pFCpRNQAnO7yEkmebXGPVAXj7Kvw31KFqzWCoyWTLgD5PNESJGxug+DKtR2GpValMNq4iXPe8iHBxJbABMAgiG20urLKRp0WAh76tPOc72F1s3mP4oEg2k6IPh/hjDDW1fiMpOJyF2bK4k2EWAF4bsgPisIWhooA3NzsBN9UejDp0lpgxsRr6fytosWZicCGuDmAASS4Def5uggWpoUyUgyUA3BPlRA1OWoIN1RmhDyItNBUxTlRqVFdxQ3WdWOyCTaoKFUfFxpuhTqL+qjnAN+9UD1neqp13yNYPpOyIXXjQbdOSHWZYEG/rbsoBE2vIPLvVQLo1/lJ9SBfX+ENxtsZ26dfVADG1YG4H8rkeL1nOO4C7VmELpJOuon9FmYnhmZ+UD1kGNenSUHBjhTqkukx0BOh5Lc4b4RrnzUqWdj2SHTIvFoMX6rtWUWU3Nayp8AkS0/DlhP8AiSbSfWV2WDeykGMiXOmIHlkNzGSLNHqg80qeDKmIccO+KADw97iwPYPJYADLqRuYXSYas+pXqYljMBPD2vom5Bf5WuJzgf8A52iIAIfq8TutDifDRWqNqGhiSXt+G99DENFMAAm7XPGa9gcu6JhuEUaDhWeS6q+m5uV7Wl79H5T8JvmgACAD7oOd4bgsG+pTxlKuz7y97X1qbYyN+N5XD4X4xExO5uV2vB+H5GZPhU2Gk85HBoyw65c0AyPxFu1wdkLh2EIq/EbRp5DBa4tDHNa5oJy2Lj5tQ7LqOV58ULz8EPZVzOqFofhjamCCA55faI1BBE+iCGOGd7wyk2swguLhWB/qshoYWG2l9YnULboUQ0ECbkm/X9FV4Vw/4TRnLalX++r8NrHP6nIOQHyV0uQSUHpZkxKCjXYhB11fqCVWq00EJlOLKLR8lMt1QMFMKLWozEGbjHSsys2N1exZVOq/v5IBFt+qFVpBHDBc99wqtfMNAgA9oBFkjUtz7soB19PRM5mqCNVhiRck2CPhuGkfi1Nz1WrwrAbkXjXvRaeQIMY0gxptohYai4NcQJJ8zYbJtG25juy2qrIBIEkCw5rObQdUeH5KrckPbkqiCby0gHT1QPwyg/V76lSnU/6b6YGV3ykD1CKKbqLKgo06JrViX/d6lbKCAA05YadRG0X2R8XxfJTmo19AGG/EflIa5xytmHXvF9EPg3D6rwRixh6wBJpVmfjc1xtmhoDbR+EoCcF4JSok/Dovo5XTAquNNxcwZiG5iCBpcbLQ8xbnGdwzhwbAaQLNIveNXXuforb2SCBa0A8lUGMqZYbQeagDfxuDWknXzidIvA3tKDHxeJqgVvu72N/rNYBUY6i7OSDUAqVA4VM9mtc1sAnUwtzAYJtMveGlr6xD6gNRzxmygeXMYAER5QB0RqdA5nOe7MCQWNyiGQIsYkkybnntuR6BnOSaEmhGDUEcqRaiQlCABYh1GqyQolqDPyp4RqtP5oIdzCBgOSKxRyypNKDJxrFmVZm3utbFuWZiGIBgmEOoOmgR2ttHNIsm3f0QUHUT89o2320Wrw3hhJzO2VzCYIbi/qtNrYCANQZRZCojUwoVK0ujkiPNj6IKlVofUynyvF2EmzhbMIBVmnw9zGuDHBrYMANlwOtpN+Ueiq0nuZSFSnGUeZzXEvMf3ZS2TPIAK7g8NVeZr5ZY8mk6k5wlp0ztO8W1Ok2QZ+HJxRbUpECiSW4ijXoODnZRtmIykGNiNV0NOmAAAAALACwHoERJA0JwEoUkDFRIRCEoQMxqIFEKQKBJJJSgZwUCpKJQDddVnsv+itEKDggCwJ4TAIiDJxbVQrjZaddZtZqAdM7d6q/gcJJn5KthKWZ0D3W9RpQEDMYpVqZymNVINUs0IMHBYd2Ylwjn6q8W7c1fgHaFH7sJmUFfAcNpUzmZTa10ETF4Jk+03haAUQ2FMIHhPCQSQKEkk8oFCSYlJA4ThJIIHCUpJkDFRKkVFBDMouKIUKo1BF+qbdM4pA3QUq4VGv8Ap+oSSQW+Ejv5LWG/e6SSCLNE4CSSCUJxokkgdinukkgSdJJAxSKSSCTU5TJIEU5TJIE1OUkkA0z0kkDFCqpJIB1ESmLd9EkkH//Z"/>
          <p:cNvSpPr>
            <a:spLocks noChangeAspect="1" noChangeArrowheads="1"/>
          </p:cNvSpPr>
          <p:nvPr/>
        </p:nvSpPr>
        <p:spPr bwMode="auto">
          <a:xfrm>
            <a:off x="155575" y="-1881188"/>
            <a:ext cx="3381375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https://articulosparapensar.files.wordpress.com/2013/08/alma-mahl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339" y="2043113"/>
            <a:ext cx="3583645" cy="415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73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Klimt’s Alma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“My </a:t>
            </a:r>
            <a:r>
              <a:rPr lang="en-US" dirty="0"/>
              <a:t>soul thrills to him, I desire him with every </a:t>
            </a:r>
            <a:r>
              <a:rPr lang="en-US" dirty="0" err="1"/>
              <a:t>fibre</a:t>
            </a:r>
            <a:r>
              <a:rPr lang="en-US" dirty="0"/>
              <a:t> of my body.  I long for him as for a savior, a deliverer, my only redeemer</a:t>
            </a:r>
            <a:r>
              <a:rPr lang="en-US" dirty="0" smtClean="0"/>
              <a:t>!”</a:t>
            </a:r>
          </a:p>
          <a:p>
            <a:r>
              <a:rPr lang="en-US" dirty="0" smtClean="0"/>
              <a:t>(Alma’s Diary, 244)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753" y="1144633"/>
            <a:ext cx="3624953" cy="43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6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Alma – The Beauty of Vienna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154" y="1377481"/>
            <a:ext cx="4530846" cy="30757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55" y="1377481"/>
            <a:ext cx="4466199" cy="28067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478" y="4043065"/>
            <a:ext cx="3825351" cy="281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4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Alma Lives 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78339"/>
            <a:ext cx="7313613" cy="40560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Shortly after Alma’s death Tom Lehrer Wrote a song called “Alma”</a:t>
            </a:r>
          </a:p>
          <a:p>
            <a:r>
              <a:rPr lang="en-US" dirty="0">
                <a:hlinkClick r:id="rId2"/>
              </a:rPr>
              <a:t>https://www.youtube.com/watch?v=hH4J8CIBc7Q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1404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Nietzsche – Alma’s Influencer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706" y="1615031"/>
            <a:ext cx="5099162" cy="41006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12" y="1615031"/>
            <a:ext cx="4324200" cy="497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1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Zemlinsky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3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2900" dirty="0" smtClean="0"/>
              <a:t>“A caricature – chinless, small, with bulging eyes and a maniacal way of conducting, yet he pleased me exceptionally.”</a:t>
            </a:r>
            <a:endParaRPr lang="en-US" sz="29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0" y="1727200"/>
            <a:ext cx="27940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7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Gustav Mahler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200" dirty="0"/>
              <a:t>“And his art leaves me cold, so </a:t>
            </a:r>
            <a:r>
              <a:rPr lang="en-US" sz="2200" i="1" dirty="0"/>
              <a:t>dreadfully </a:t>
            </a:r>
            <a:r>
              <a:rPr lang="en-US" sz="2200" dirty="0"/>
              <a:t>cold.  In plain words:  I don’t believe in him as a composer.  And I’m expected to bind my life to this man… I felt nearer to him from a distance than from near by.” </a:t>
            </a:r>
            <a:r>
              <a:rPr lang="en-US" sz="2200" dirty="0" smtClean="0"/>
              <a:t>(Alma’s Diary, 449)</a:t>
            </a:r>
            <a:endParaRPr lang="en-US" sz="2200" dirty="0"/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234" y="1371600"/>
            <a:ext cx="3806911" cy="426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3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Alma’s Dilemma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/>
              <a:t>I’m on the horns of a </a:t>
            </a:r>
            <a:r>
              <a:rPr lang="en-US" i="1" dirty="0"/>
              <a:t>terrible </a:t>
            </a:r>
            <a:r>
              <a:rPr lang="en-US" dirty="0"/>
              <a:t>dilemma.  I keep repeating the words ‘my beloved’ and follow them with ‘Alex’ (Alexander </a:t>
            </a:r>
            <a:r>
              <a:rPr lang="en-US" dirty="0" err="1"/>
              <a:t>Zemlinsky</a:t>
            </a:r>
            <a:r>
              <a:rPr lang="en-US" dirty="0"/>
              <a:t>).  </a:t>
            </a:r>
            <a:r>
              <a:rPr lang="en-US" i="1" dirty="0"/>
              <a:t>Can </a:t>
            </a:r>
            <a:r>
              <a:rPr lang="en-US" dirty="0"/>
              <a:t>I really love Mahler as he deserves and as I am really able?  Shall I ever understand his art, and he mine!?  With Alex the sympathy is mutual.  He loves every </a:t>
            </a:r>
            <a:r>
              <a:rPr lang="en-US" i="1" dirty="0"/>
              <a:t>note </a:t>
            </a:r>
            <a:r>
              <a:rPr lang="en-US" dirty="0"/>
              <a:t>of me.</a:t>
            </a:r>
            <a:r>
              <a:rPr lang="en-US" dirty="0" smtClean="0"/>
              <a:t>” (Alma’s Diary, 448)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14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084" y="4241300"/>
            <a:ext cx="7315200" cy="1162050"/>
          </a:xfrm>
        </p:spPr>
        <p:txBody>
          <a:bodyPr/>
          <a:lstStyle/>
          <a:p>
            <a:r>
              <a:rPr lang="en-US" dirty="0" smtClean="0"/>
              <a:t>Alma-Mahler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>
          <a:xfrm>
            <a:off x="914400" y="5421406"/>
            <a:ext cx="7315200" cy="990600"/>
          </a:xfrm>
        </p:spPr>
        <p:txBody>
          <a:bodyPr>
            <a:normAutofit fontScale="70000" lnSpcReduction="20000"/>
          </a:bodyPr>
          <a:lstStyle/>
          <a:p>
            <a:r>
              <a:rPr lang="en-US" sz="2900" dirty="0" smtClean="0"/>
              <a:t>“</a:t>
            </a:r>
            <a:r>
              <a:rPr lang="en-US" sz="2900" dirty="0"/>
              <a:t>This morning I reread his letter – and suddenly I felt such warmth.  What if I were to </a:t>
            </a:r>
            <a:r>
              <a:rPr lang="en-US" sz="2900" i="1" dirty="0"/>
              <a:t>renounce </a:t>
            </a:r>
            <a:r>
              <a:rPr lang="en-US" sz="2900" dirty="0"/>
              <a:t>(my music) </a:t>
            </a:r>
            <a:r>
              <a:rPr lang="en-US" sz="2900" i="1" dirty="0"/>
              <a:t>out of love </a:t>
            </a:r>
            <a:r>
              <a:rPr lang="en-US" sz="2900" dirty="0"/>
              <a:t>for him?... I must live </a:t>
            </a:r>
            <a:r>
              <a:rPr lang="en-US" sz="2900" i="1" dirty="0"/>
              <a:t>entirely </a:t>
            </a:r>
            <a:r>
              <a:rPr lang="en-US" sz="2900" dirty="0"/>
              <a:t>for him, to make him happy.</a:t>
            </a:r>
            <a:r>
              <a:rPr lang="en-US" sz="2900" i="1" dirty="0" smtClean="0"/>
              <a:t>” (Alma’s Diary, 462)</a:t>
            </a:r>
          </a:p>
          <a:p>
            <a:endParaRPr lang="en-US" sz="2900" i="1" dirty="0" smtClean="0"/>
          </a:p>
          <a:p>
            <a:endParaRPr lang="en-US" sz="2900" i="1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491" y="120334"/>
            <a:ext cx="3310794" cy="4383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40" y="0"/>
            <a:ext cx="3756979" cy="450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Alma and Mahler with their daughters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90" y="1562659"/>
            <a:ext cx="3066830" cy="50175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640" y="1735138"/>
            <a:ext cx="3395215" cy="50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5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1000</TotalTime>
  <Words>682</Words>
  <Application>Microsoft Office PowerPoint</Application>
  <PresentationFormat>On-screen Show (4:3)</PresentationFormat>
  <Paragraphs>83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Calibri</vt:lpstr>
      <vt:lpstr>Goudy Old Style</vt:lpstr>
      <vt:lpstr>Impact</vt:lpstr>
      <vt:lpstr>Rockwell</vt:lpstr>
      <vt:lpstr>Inkwell</vt:lpstr>
      <vt:lpstr>Alma: The Beauty of Vienna</vt:lpstr>
      <vt:lpstr>Alma</vt:lpstr>
      <vt:lpstr>Klimt’s Alma</vt:lpstr>
      <vt:lpstr>Nietzsche – Alma’s Influencer</vt:lpstr>
      <vt:lpstr>Zemlinsky</vt:lpstr>
      <vt:lpstr>Gustav Mahler</vt:lpstr>
      <vt:lpstr>Alma’s Dilemma</vt:lpstr>
      <vt:lpstr>Alma-Mahler</vt:lpstr>
      <vt:lpstr>Alma and Mahler with their daughters</vt:lpstr>
      <vt:lpstr>Freud </vt:lpstr>
      <vt:lpstr>The “Alma Problem”</vt:lpstr>
      <vt:lpstr>PowerPoint Presentation</vt:lpstr>
      <vt:lpstr>Oskar Kokoschka (1912 – 1915)</vt:lpstr>
      <vt:lpstr>Jealousy and Love</vt:lpstr>
      <vt:lpstr>Oskar and Alma </vt:lpstr>
      <vt:lpstr>“Bride of the Wind” 1913</vt:lpstr>
      <vt:lpstr>PowerPoint Presentation</vt:lpstr>
      <vt:lpstr>Alma Mahler - Doll</vt:lpstr>
      <vt:lpstr>Alma Mahler and Walter Gropius (1915 – 1920)</vt:lpstr>
      <vt:lpstr>Alma, Walter and Manon Gropius</vt:lpstr>
      <vt:lpstr>Alma at her salon in Elisabethenstrasse</vt:lpstr>
      <vt:lpstr>Werfel’s Child or Gropius’s? </vt:lpstr>
      <vt:lpstr>Alma and Werfel</vt:lpstr>
      <vt:lpstr>Who was Franz Werfel?</vt:lpstr>
      <vt:lpstr>Johannes Hollnsteiner</vt:lpstr>
      <vt:lpstr>Alma’s exit from Vienna</vt:lpstr>
      <vt:lpstr>Death of Franz Werfel</vt:lpstr>
      <vt:lpstr>Rich Widow Again</vt:lpstr>
      <vt:lpstr>The End of Alma Mahler</vt:lpstr>
      <vt:lpstr>Alma – The Beauty of Vienna</vt:lpstr>
      <vt:lpstr>Alma Lives 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Alma: The Paradox of Vienna</dc:title>
  <dc:creator>Hannah Butterfield</dc:creator>
  <cp:lastModifiedBy>Truett Cates</cp:lastModifiedBy>
  <cp:revision>35</cp:revision>
  <dcterms:created xsi:type="dcterms:W3CDTF">2015-11-15T21:57:19Z</dcterms:created>
  <dcterms:modified xsi:type="dcterms:W3CDTF">2015-11-18T16:23:53Z</dcterms:modified>
</cp:coreProperties>
</file>